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79" r:id="rId4"/>
    <p:sldId id="278" r:id="rId5"/>
    <p:sldId id="260" r:id="rId6"/>
    <p:sldId id="272" r:id="rId7"/>
    <p:sldId id="261" r:id="rId8"/>
    <p:sldId id="274" r:id="rId9"/>
    <p:sldId id="276" r:id="rId10"/>
    <p:sldId id="262" r:id="rId11"/>
    <p:sldId id="266" r:id="rId12"/>
    <p:sldId id="267" r:id="rId13"/>
    <p:sldId id="271" r:id="rId14"/>
    <p:sldId id="28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00FF"/>
    <a:srgbClr val="D6009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70" autoAdjust="0"/>
    <p:restoredTop sz="94660"/>
  </p:normalViewPr>
  <p:slideViewPr>
    <p:cSldViewPr>
      <p:cViewPr varScale="1">
        <p:scale>
          <a:sx n="64" d="100"/>
          <a:sy n="64" d="100"/>
        </p:scale>
        <p:origin x="-145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25D060F-8D94-4737-B721-5327702AA9E5}" type="datetimeFigureOut">
              <a:rPr lang="ru-RU" smtClean="0"/>
              <a:pPr/>
              <a:t>11.11.2013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C71DA82-68D7-4467-955F-5565627DCAC6}"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5D060F-8D94-4737-B721-5327702AA9E5}" type="datetimeFigureOut">
              <a:rPr lang="ru-RU" smtClean="0"/>
              <a:pPr/>
              <a:t>11.11.2013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C71DA82-68D7-4467-955F-5565627DCAC6}"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5D060F-8D94-4737-B721-5327702AA9E5}" type="datetimeFigureOut">
              <a:rPr lang="ru-RU" smtClean="0"/>
              <a:pPr/>
              <a:t>11.11.2013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C71DA82-68D7-4467-955F-5565627DCAC6}"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5D060F-8D94-4737-B721-5327702AA9E5}" type="datetimeFigureOut">
              <a:rPr lang="ru-RU" smtClean="0"/>
              <a:pPr/>
              <a:t>11.11.2013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C71DA82-68D7-4467-955F-5565627DCAC6}"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25D060F-8D94-4737-B721-5327702AA9E5}" type="datetimeFigureOut">
              <a:rPr lang="ru-RU" smtClean="0"/>
              <a:pPr/>
              <a:t>11.11.2013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C71DA82-68D7-4467-955F-5565627DCAC6}"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25D060F-8D94-4737-B721-5327702AA9E5}" type="datetimeFigureOut">
              <a:rPr lang="ru-RU" smtClean="0"/>
              <a:pPr/>
              <a:t>11.11.2013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C71DA82-68D7-4467-955F-5565627DCAC6}"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25D060F-8D94-4737-B721-5327702AA9E5}" type="datetimeFigureOut">
              <a:rPr lang="ru-RU" smtClean="0"/>
              <a:pPr/>
              <a:t>11.11.2013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5C71DA82-68D7-4467-955F-5565627DCAC6}"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25D060F-8D94-4737-B721-5327702AA9E5}" type="datetimeFigureOut">
              <a:rPr lang="ru-RU" smtClean="0"/>
              <a:pPr/>
              <a:t>11.11.2013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5C71DA82-68D7-4467-955F-5565627DCAC6}"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25D060F-8D94-4737-B721-5327702AA9E5}" type="datetimeFigureOut">
              <a:rPr lang="ru-RU" smtClean="0"/>
              <a:pPr/>
              <a:t>11.11.2013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5C71DA82-68D7-4467-955F-5565627DCAC6}"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25D060F-8D94-4737-B721-5327702AA9E5}" type="datetimeFigureOut">
              <a:rPr lang="ru-RU" smtClean="0"/>
              <a:pPr/>
              <a:t>11.11.2013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C71DA82-68D7-4467-955F-5565627DCAC6}"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25D060F-8D94-4737-B721-5327702AA9E5}" type="datetimeFigureOut">
              <a:rPr lang="ru-RU" smtClean="0"/>
              <a:pPr/>
              <a:t>11.11.2013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C71DA82-68D7-4467-955F-5565627DCAC6}"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D060F-8D94-4737-B721-5327702AA9E5}" type="datetimeFigureOut">
              <a:rPr lang="ru-RU" smtClean="0"/>
              <a:pPr/>
              <a:t>11.11.2013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1DA82-68D7-4467-955F-5565627DCAC6}"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a:xfrm>
            <a:off x="609600" y="685800"/>
            <a:ext cx="7315200" cy="838200"/>
          </a:xfrm>
        </p:spPr>
        <p:txBody>
          <a:bodyPr/>
          <a:lstStyle/>
          <a:p>
            <a:r>
              <a:rPr lang="en-US" altLang="zh-CN" dirty="0" smtClean="0"/>
              <a:t> </a:t>
            </a:r>
            <a:endParaRPr lang="en-US" altLang="zh-CN" dirty="0"/>
          </a:p>
        </p:txBody>
      </p:sp>
      <p:sp>
        <p:nvSpPr>
          <p:cNvPr id="2051" name="Rectangle 3"/>
          <p:cNvSpPr>
            <a:spLocks noGrp="1" noRot="1" noChangeArrowheads="1"/>
          </p:cNvSpPr>
          <p:nvPr>
            <p:ph type="subTitle" idx="1"/>
          </p:nvPr>
        </p:nvSpPr>
        <p:spPr>
          <a:xfrm>
            <a:off x="4572000" y="5429264"/>
            <a:ext cx="4357718" cy="1143008"/>
          </a:xfrm>
        </p:spPr>
        <p:txBody>
          <a:bodyPr>
            <a:normAutofit/>
          </a:bodyPr>
          <a:lstStyle/>
          <a:p>
            <a:r>
              <a:rPr lang="ru-RU" altLang="zh-CN" dirty="0" smtClean="0">
                <a:solidFill>
                  <a:schemeClr val="tx2">
                    <a:lumMod val="60000"/>
                    <a:lumOff val="40000"/>
                  </a:schemeClr>
                </a:solidFill>
              </a:rPr>
              <a:t>Учитель английского языка </a:t>
            </a:r>
            <a:r>
              <a:rPr lang="ru-RU" altLang="zh-CN" dirty="0" err="1" smtClean="0">
                <a:solidFill>
                  <a:schemeClr val="tx2">
                    <a:lumMod val="60000"/>
                    <a:lumOff val="40000"/>
                  </a:schemeClr>
                </a:solidFill>
              </a:rPr>
              <a:t>Жиляева</a:t>
            </a:r>
            <a:r>
              <a:rPr lang="ru-RU" altLang="zh-CN" dirty="0" smtClean="0">
                <a:solidFill>
                  <a:schemeClr val="tx2">
                    <a:lumMod val="60000"/>
                    <a:lumOff val="40000"/>
                  </a:schemeClr>
                </a:solidFill>
              </a:rPr>
              <a:t> М.Н.</a:t>
            </a:r>
            <a:endParaRPr lang="en-US" altLang="zh-CN" dirty="0">
              <a:solidFill>
                <a:schemeClr val="tx2">
                  <a:lumMod val="60000"/>
                  <a:lumOff val="40000"/>
                </a:schemeClr>
              </a:solidFill>
            </a:endParaRPr>
          </a:p>
        </p:txBody>
      </p:sp>
      <p:graphicFrame>
        <p:nvGraphicFramePr>
          <p:cNvPr id="2052" name="Object 4"/>
          <p:cNvGraphicFramePr>
            <a:graphicFrameLocks noChangeAspect="1"/>
          </p:cNvGraphicFramePr>
          <p:nvPr/>
        </p:nvGraphicFramePr>
        <p:xfrm>
          <a:off x="1643042" y="2143116"/>
          <a:ext cx="5643602" cy="3214690"/>
        </p:xfrm>
        <a:graphic>
          <a:graphicData uri="http://schemas.openxmlformats.org/presentationml/2006/ole">
            <p:oleObj spid="_x0000_s1026" name="剪辑" r:id="rId3" imgW="4006800" imgH="2856960" progId="">
              <p:embed/>
            </p:oleObj>
          </a:graphicData>
        </a:graphic>
      </p:graphicFrame>
      <p:sp>
        <p:nvSpPr>
          <p:cNvPr id="5" name="Прямоугольник 4"/>
          <p:cNvSpPr/>
          <p:nvPr/>
        </p:nvSpPr>
        <p:spPr>
          <a:xfrm>
            <a:off x="642910" y="500042"/>
            <a:ext cx="8143932" cy="1569660"/>
          </a:xfrm>
          <a:prstGeom prst="rect">
            <a:avLst/>
          </a:prstGeom>
        </p:spPr>
        <p:txBody>
          <a:bodyPr wrap="square">
            <a:spAutoFit/>
          </a:bodyPr>
          <a:lstStyle/>
          <a:p>
            <a:r>
              <a:rPr lang="en-US" sz="4800" b="1" dirty="0" smtClean="0">
                <a:solidFill>
                  <a:srgbClr val="00B0F0"/>
                </a:solidFill>
              </a:rPr>
              <a:t>                     EDUCATION </a:t>
            </a:r>
          </a:p>
          <a:p>
            <a:r>
              <a:rPr lang="en-US" sz="4800" b="1" dirty="0" smtClean="0">
                <a:solidFill>
                  <a:srgbClr val="00B0F0"/>
                </a:solidFill>
              </a:rPr>
              <a:t>  </a:t>
            </a:r>
            <a:r>
              <a:rPr lang="en-US" sz="4800" b="1" dirty="0" smtClean="0">
                <a:solidFill>
                  <a:srgbClr val="FF0000"/>
                </a:solidFill>
              </a:rPr>
              <a:t>IN </a:t>
            </a:r>
            <a:r>
              <a:rPr lang="en-US" sz="4800" b="1" dirty="0" smtClean="0">
                <a:solidFill>
                  <a:srgbClr val="00B0F0"/>
                </a:solidFill>
              </a:rPr>
              <a:t> </a:t>
            </a:r>
            <a:r>
              <a:rPr lang="en-US" sz="4800" b="1" dirty="0" smtClean="0">
                <a:solidFill>
                  <a:srgbClr val="FF0000"/>
                </a:solidFill>
              </a:rPr>
              <a:t>BRITAIN     </a:t>
            </a:r>
            <a:r>
              <a:rPr lang="en-US" sz="4800" b="1" dirty="0" smtClean="0">
                <a:solidFill>
                  <a:srgbClr val="00B0F0"/>
                </a:solidFill>
              </a:rPr>
              <a:t>&amp;</a:t>
            </a:r>
            <a:r>
              <a:rPr lang="en-US" sz="4800" b="1" dirty="0" smtClean="0">
                <a:solidFill>
                  <a:srgbClr val="FF0000"/>
                </a:solidFill>
              </a:rPr>
              <a:t>        IN RUSSIA</a:t>
            </a:r>
          </a:p>
        </p:txBody>
      </p:sp>
      <p:sp>
        <p:nvSpPr>
          <p:cNvPr id="6" name="Прямоугольник 5"/>
          <p:cNvSpPr/>
          <p:nvPr/>
        </p:nvSpPr>
        <p:spPr>
          <a:xfrm>
            <a:off x="3500430" y="4549676"/>
            <a:ext cx="5643570" cy="830997"/>
          </a:xfrm>
          <a:prstGeom prst="rect">
            <a:avLst/>
          </a:prstGeom>
        </p:spPr>
        <p:txBody>
          <a:bodyPr wrap="square">
            <a:spAutoFit/>
          </a:bodyPr>
          <a:lstStyle/>
          <a:p>
            <a:r>
              <a:rPr lang="en-US" sz="4800" b="1" dirty="0" smtClean="0">
                <a:solidFill>
                  <a:srgbClr val="00B0F0"/>
                </a:solidFill>
              </a:rPr>
              <a:t>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out)">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p:cTn id="12" dur="500" fill="hold"/>
                                        <p:tgtEl>
                                          <p:spTgt spid="2052"/>
                                        </p:tgtEl>
                                        <p:attrNameLst>
                                          <p:attrName>ppt_x</p:attrName>
                                        </p:attrNameLst>
                                      </p:cBhvr>
                                      <p:tavLst>
                                        <p:tav tm="0">
                                          <p:val>
                                            <p:strVal val="#ppt_x"/>
                                          </p:val>
                                        </p:tav>
                                        <p:tav tm="100000">
                                          <p:val>
                                            <p:strVal val="#ppt_x"/>
                                          </p:val>
                                        </p:tav>
                                      </p:tavLst>
                                    </p:anim>
                                    <p:anim calcmode="lin" valueType="num">
                                      <p:cBhvr>
                                        <p:cTn id="13" dur="500" fill="hold"/>
                                        <p:tgtEl>
                                          <p:spTgt spid="2052"/>
                                        </p:tgtEl>
                                        <p:attrNameLst>
                                          <p:attrName>ppt_y</p:attrName>
                                        </p:attrNameLst>
                                      </p:cBhvr>
                                      <p:tavLst>
                                        <p:tav tm="0">
                                          <p:val>
                                            <p:strVal val="#ppt_y+#ppt_h/2"/>
                                          </p:val>
                                        </p:tav>
                                        <p:tav tm="100000">
                                          <p:val>
                                            <p:strVal val="#ppt_y"/>
                                          </p:val>
                                        </p:tav>
                                      </p:tavLst>
                                    </p:anim>
                                    <p:anim calcmode="lin" valueType="num">
                                      <p:cBhvr>
                                        <p:cTn id="14" dur="500" fill="hold"/>
                                        <p:tgtEl>
                                          <p:spTgt spid="2052"/>
                                        </p:tgtEl>
                                        <p:attrNameLst>
                                          <p:attrName>ppt_w</p:attrName>
                                        </p:attrNameLst>
                                      </p:cBhvr>
                                      <p:tavLst>
                                        <p:tav tm="0">
                                          <p:val>
                                            <p:strVal val="#ppt_w"/>
                                          </p:val>
                                        </p:tav>
                                        <p:tav tm="100000">
                                          <p:val>
                                            <p:strVal val="#ppt_w"/>
                                          </p:val>
                                        </p:tav>
                                      </p:tavLst>
                                    </p:anim>
                                    <p:anim calcmode="lin" valueType="num">
                                      <p:cBhvr>
                                        <p:cTn id="15" dur="500" fill="hold"/>
                                        <p:tgtEl>
                                          <p:spTgt spid="205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1" fill="hold" grpId="0" nodeType="clickEffect">
                                  <p:stCondLst>
                                    <p:cond delay="0"/>
                                  </p:stCondLst>
                                  <p:childTnLst>
                                    <p:set>
                                      <p:cBhvr>
                                        <p:cTn id="19" dur="1" fill="hold">
                                          <p:stCondLst>
                                            <p:cond delay="0"/>
                                          </p:stCondLst>
                                        </p:cTn>
                                        <p:tgtEl>
                                          <p:spTgt spid="2051">
                                            <p:txEl>
                                              <p:pRg st="0" end="0"/>
                                            </p:txEl>
                                          </p:spTgt>
                                        </p:tgtEl>
                                        <p:attrNameLst>
                                          <p:attrName>style.visibility</p:attrName>
                                        </p:attrNameLst>
                                      </p:cBhvr>
                                      <p:to>
                                        <p:strVal val="visible"/>
                                      </p:to>
                                    </p:set>
                                    <p:anim calcmode="lin" valueType="num">
                                      <p:cBhvr additive="base">
                                        <p:cTn id="20" dur="5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205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0"/>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sng" strike="noStrike" cap="none" normalizeH="0" baseline="0" dirty="0" smtClean="0">
                <a:ln>
                  <a:noFill/>
                </a:ln>
                <a:solidFill>
                  <a:srgbClr val="FF00FF"/>
                </a:solidFill>
                <a:effectLst/>
                <a:latin typeface="Arial" pitchFamily="34" charset="0"/>
                <a:ea typeface="Times New Roman" pitchFamily="18" charset="0"/>
                <a:cs typeface="Arial" pitchFamily="34" charset="0"/>
              </a:rPr>
              <a:t>2. Find the synonyms: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to enter school</a:t>
            </a:r>
            <a:r>
              <a:rPr kumimoji="0" lang="en-US" sz="3200" b="0" i="0" u="sng" strike="noStrike" cap="none" normalizeH="0" baseline="0" dirty="0" smtClean="0">
                <a:ln>
                  <a:noFill/>
                </a:ln>
                <a:solidFill>
                  <a:srgbClr val="008080"/>
                </a:solidFill>
                <a:effectLst/>
                <a:latin typeface="Calibri"/>
                <a:ea typeface="Times New Roman" pitchFamily="18" charset="0"/>
                <a:cs typeface="Arial" pitchFamily="34" charset="0"/>
              </a:rPr>
              <a:t>                           </a:t>
            </a:r>
            <a: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 </a:t>
            </a:r>
            <a:r>
              <a:rPr kumimoji="0" lang="en-US" sz="32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to have tests</a:t>
            </a:r>
            <a: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
            </a:r>
            <a:b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br>
            <a: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to attend school</a:t>
            </a:r>
            <a:r>
              <a:rPr kumimoji="0" lang="en-US" sz="3200" b="0" i="0" u="sng" strike="noStrike" cap="none" normalizeH="0" baseline="0" dirty="0" smtClean="0">
                <a:ln>
                  <a:noFill/>
                </a:ln>
                <a:solidFill>
                  <a:srgbClr val="008080"/>
                </a:solidFill>
                <a:effectLst/>
                <a:latin typeface="Calibri"/>
                <a:ea typeface="Times New Roman" pitchFamily="18" charset="0"/>
                <a:cs typeface="Arial" pitchFamily="34" charset="0"/>
              </a:rPr>
              <a:t>                          </a:t>
            </a:r>
            <a:r>
              <a:rPr kumimoji="0" lang="en-US" sz="32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to go to school</a:t>
            </a:r>
            <a: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
            </a:r>
            <a:b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br>
            <a: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at the age of 5</a:t>
            </a:r>
            <a:r>
              <a:rPr kumimoji="0" lang="en-US" sz="3200" b="0" i="0" u="sng" strike="noStrike" cap="none" normalizeH="0" baseline="0" dirty="0" smtClean="0">
                <a:ln>
                  <a:noFill/>
                </a:ln>
                <a:solidFill>
                  <a:srgbClr val="008080"/>
                </a:solidFill>
                <a:effectLst/>
                <a:latin typeface="Calibri"/>
                <a:ea typeface="Times New Roman" pitchFamily="18" charset="0"/>
                <a:cs typeface="Arial" pitchFamily="34" charset="0"/>
              </a:rPr>
              <a:t>                            </a:t>
            </a:r>
            <a: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 </a:t>
            </a:r>
            <a:r>
              <a:rPr kumimoji="0" lang="en-US" sz="32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being 5 years old</a:t>
            </a:r>
            <a: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
            </a:r>
            <a:b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br>
            <a: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to take exams</a:t>
            </a:r>
            <a:r>
              <a:rPr kumimoji="0" lang="en-US" sz="3200" b="0" i="0" u="sng" strike="noStrike" cap="none" normalizeH="0" baseline="0" dirty="0" smtClean="0">
                <a:ln>
                  <a:noFill/>
                </a:ln>
                <a:solidFill>
                  <a:srgbClr val="008080"/>
                </a:solidFill>
                <a:effectLst/>
                <a:latin typeface="Calibri"/>
                <a:ea typeface="Times New Roman" pitchFamily="18" charset="0"/>
                <a:cs typeface="Arial" pitchFamily="34" charset="0"/>
              </a:rPr>
              <a:t>                             </a:t>
            </a:r>
            <a: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 </a:t>
            </a:r>
            <a:r>
              <a:rPr kumimoji="0" lang="en-US" sz="32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to separate</a:t>
            </a:r>
            <a: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
            </a:r>
            <a:b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br>
            <a: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to divide </a:t>
            </a:r>
            <a:r>
              <a:rPr kumimoji="0" lang="en-US" sz="3200" b="0" i="0" u="sng" strike="noStrike" cap="none" normalizeH="0" baseline="0" dirty="0" smtClean="0">
                <a:ln>
                  <a:noFill/>
                </a:ln>
                <a:solidFill>
                  <a:srgbClr val="008080"/>
                </a:solidFill>
                <a:effectLst/>
                <a:latin typeface="Calibri"/>
                <a:ea typeface="Times New Roman" pitchFamily="18" charset="0"/>
                <a:cs typeface="Arial" pitchFamily="34" charset="0"/>
              </a:rPr>
              <a:t>                                        </a:t>
            </a:r>
            <a:r>
              <a:rPr kumimoji="0" lang="en-US" sz="32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to come to school</a:t>
            </a:r>
            <a: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
            </a:r>
            <a:b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br>
            <a: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almost</a:t>
            </a:r>
            <a:r>
              <a:rPr kumimoji="0" lang="en-US" sz="3200" b="0" i="0" u="sng" strike="noStrike" cap="none" normalizeH="0" baseline="0" dirty="0" smtClean="0">
                <a:ln>
                  <a:noFill/>
                </a:ln>
                <a:solidFill>
                  <a:srgbClr val="008080"/>
                </a:solidFill>
                <a:effectLst/>
                <a:latin typeface="Calibri"/>
                <a:ea typeface="Times New Roman" pitchFamily="18" charset="0"/>
                <a:cs typeface="Arial" pitchFamily="34" charset="0"/>
              </a:rPr>
              <a:t>                                       </a:t>
            </a:r>
            <a: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     </a:t>
            </a:r>
            <a:r>
              <a:rPr kumimoji="0" lang="en-US" sz="32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to finish school</a:t>
            </a:r>
            <a: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
            </a:r>
            <a:b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br>
            <a: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mental abilities</a:t>
            </a:r>
            <a:r>
              <a:rPr kumimoji="0" lang="en-US" sz="3200" b="0" i="0" u="sng" strike="noStrike" cap="none" normalizeH="0" baseline="0" dirty="0" smtClean="0">
                <a:ln>
                  <a:noFill/>
                </a:ln>
                <a:solidFill>
                  <a:srgbClr val="008080"/>
                </a:solidFill>
                <a:effectLst/>
                <a:latin typeface="Calibri"/>
                <a:ea typeface="Times New Roman" pitchFamily="18" charset="0"/>
                <a:cs typeface="Arial" pitchFamily="34" charset="0"/>
              </a:rPr>
              <a:t>                           </a:t>
            </a:r>
            <a: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 </a:t>
            </a:r>
            <a:r>
              <a:rPr kumimoji="0" lang="en-US" sz="32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nearly</a:t>
            </a:r>
            <a: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
            </a:r>
            <a:b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br>
            <a: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to leave school</a:t>
            </a:r>
            <a:r>
              <a:rPr kumimoji="0" lang="en-US" sz="3200" b="0" i="0" u="sng" strike="noStrike" cap="none" normalizeH="0" baseline="0" dirty="0" smtClean="0">
                <a:ln>
                  <a:noFill/>
                </a:ln>
                <a:solidFill>
                  <a:srgbClr val="008080"/>
                </a:solidFill>
                <a:effectLst/>
                <a:latin typeface="Calibri"/>
                <a:ea typeface="Times New Roman" pitchFamily="18" charset="0"/>
                <a:cs typeface="Arial" pitchFamily="34" charset="0"/>
              </a:rPr>
              <a:t>                           </a:t>
            </a:r>
            <a: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 </a:t>
            </a:r>
            <a:r>
              <a:rPr kumimoji="0" lang="en-US" sz="32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intellectual abilities</a:t>
            </a:r>
            <a:endParaRPr kumimoji="0" lang="en-US" sz="3200" b="0" i="0" u="none" strike="noStrike" cap="none" normalizeH="0" baseline="0" dirty="0" smtClean="0">
              <a:ln>
                <a:noFill/>
              </a:ln>
              <a:solidFill>
                <a:srgbClr val="FF0000"/>
              </a:solidFill>
              <a:effectLst/>
              <a:latin typeface="Arial" pitchFamily="34" charset="0"/>
            </a:endParaRPr>
          </a:p>
        </p:txBody>
      </p:sp>
      <p:sp>
        <p:nvSpPr>
          <p:cNvPr id="3" name="Полилиния 2"/>
          <p:cNvSpPr/>
          <p:nvPr/>
        </p:nvSpPr>
        <p:spPr>
          <a:xfrm>
            <a:off x="3883843" y="1121790"/>
            <a:ext cx="744718" cy="4411744"/>
          </a:xfrm>
          <a:custGeom>
            <a:avLst/>
            <a:gdLst>
              <a:gd name="connsiteX0" fmla="*/ 131976 w 744718"/>
              <a:gd name="connsiteY0" fmla="*/ 0 h 4411744"/>
              <a:gd name="connsiteX1" fmla="*/ 94268 w 744718"/>
              <a:gd name="connsiteY1" fmla="*/ 169682 h 4411744"/>
              <a:gd name="connsiteX2" fmla="*/ 141402 w 744718"/>
              <a:gd name="connsiteY2" fmla="*/ 339365 h 4411744"/>
              <a:gd name="connsiteX3" fmla="*/ 188536 w 744718"/>
              <a:gd name="connsiteY3" fmla="*/ 593888 h 4411744"/>
              <a:gd name="connsiteX4" fmla="*/ 443060 w 744718"/>
              <a:gd name="connsiteY4" fmla="*/ 697583 h 4411744"/>
              <a:gd name="connsiteX5" fmla="*/ 207390 w 744718"/>
              <a:gd name="connsiteY5" fmla="*/ 876692 h 4411744"/>
              <a:gd name="connsiteX6" fmla="*/ 65988 w 744718"/>
              <a:gd name="connsiteY6" fmla="*/ 980387 h 4411744"/>
              <a:gd name="connsiteX7" fmla="*/ 28281 w 744718"/>
              <a:gd name="connsiteY7" fmla="*/ 1074655 h 4411744"/>
              <a:gd name="connsiteX8" fmla="*/ 273378 w 744718"/>
              <a:gd name="connsiteY8" fmla="*/ 1300899 h 4411744"/>
              <a:gd name="connsiteX9" fmla="*/ 292231 w 744718"/>
              <a:gd name="connsiteY9" fmla="*/ 1376313 h 4411744"/>
              <a:gd name="connsiteX10" fmla="*/ 273378 w 744718"/>
              <a:gd name="connsiteY10" fmla="*/ 1602556 h 4411744"/>
              <a:gd name="connsiteX11" fmla="*/ 744718 w 744718"/>
              <a:gd name="connsiteY11" fmla="*/ 1847653 h 4411744"/>
              <a:gd name="connsiteX12" fmla="*/ 697584 w 744718"/>
              <a:gd name="connsiteY12" fmla="*/ 1923068 h 4411744"/>
              <a:gd name="connsiteX13" fmla="*/ 160256 w 744718"/>
              <a:gd name="connsiteY13" fmla="*/ 2196445 h 4411744"/>
              <a:gd name="connsiteX14" fmla="*/ 0 w 744718"/>
              <a:gd name="connsiteY14" fmla="*/ 2300140 h 4411744"/>
              <a:gd name="connsiteX15" fmla="*/ 113122 w 744718"/>
              <a:gd name="connsiteY15" fmla="*/ 2403835 h 4411744"/>
              <a:gd name="connsiteX16" fmla="*/ 216817 w 744718"/>
              <a:gd name="connsiteY16" fmla="*/ 2460396 h 4411744"/>
              <a:gd name="connsiteX17" fmla="*/ 18854 w 744718"/>
              <a:gd name="connsiteY17" fmla="*/ 2714919 h 4411744"/>
              <a:gd name="connsiteX18" fmla="*/ 216817 w 744718"/>
              <a:gd name="connsiteY18" fmla="*/ 2894029 h 4411744"/>
              <a:gd name="connsiteX19" fmla="*/ 433633 w 744718"/>
              <a:gd name="connsiteY19" fmla="*/ 3044857 h 4411744"/>
              <a:gd name="connsiteX20" fmla="*/ 301658 w 744718"/>
              <a:gd name="connsiteY20" fmla="*/ 3157979 h 4411744"/>
              <a:gd name="connsiteX21" fmla="*/ 226244 w 744718"/>
              <a:gd name="connsiteY21" fmla="*/ 3516198 h 4411744"/>
              <a:gd name="connsiteX22" fmla="*/ 339365 w 744718"/>
              <a:gd name="connsiteY22" fmla="*/ 3676453 h 4411744"/>
              <a:gd name="connsiteX23" fmla="*/ 480767 w 744718"/>
              <a:gd name="connsiteY23" fmla="*/ 3780148 h 4411744"/>
              <a:gd name="connsiteX24" fmla="*/ 301658 w 744718"/>
              <a:gd name="connsiteY24" fmla="*/ 4326903 h 4411744"/>
              <a:gd name="connsiteX25" fmla="*/ 273378 w 744718"/>
              <a:gd name="connsiteY25" fmla="*/ 4411744 h 441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4718" h="4411744">
                <a:moveTo>
                  <a:pt x="131976" y="0"/>
                </a:moveTo>
                <a:cubicBezTo>
                  <a:pt x="113597" y="55134"/>
                  <a:pt x="94268" y="109222"/>
                  <a:pt x="94268" y="169682"/>
                </a:cubicBezTo>
                <a:cubicBezTo>
                  <a:pt x="94268" y="250448"/>
                  <a:pt x="127183" y="272333"/>
                  <a:pt x="141402" y="339365"/>
                </a:cubicBezTo>
                <a:cubicBezTo>
                  <a:pt x="159306" y="423770"/>
                  <a:pt x="132958" y="527889"/>
                  <a:pt x="188536" y="593888"/>
                </a:cubicBezTo>
                <a:cubicBezTo>
                  <a:pt x="247547" y="663963"/>
                  <a:pt x="358219" y="663018"/>
                  <a:pt x="443060" y="697583"/>
                </a:cubicBezTo>
                <a:cubicBezTo>
                  <a:pt x="411631" y="823295"/>
                  <a:pt x="447585" y="716562"/>
                  <a:pt x="207390" y="876692"/>
                </a:cubicBezTo>
                <a:cubicBezTo>
                  <a:pt x="158757" y="909114"/>
                  <a:pt x="113122" y="945822"/>
                  <a:pt x="65988" y="980387"/>
                </a:cubicBezTo>
                <a:cubicBezTo>
                  <a:pt x="53419" y="1011810"/>
                  <a:pt x="24083" y="1041073"/>
                  <a:pt x="28281" y="1074655"/>
                </a:cubicBezTo>
                <a:cubicBezTo>
                  <a:pt x="47242" y="1226346"/>
                  <a:pt x="156638" y="1239457"/>
                  <a:pt x="273378" y="1300899"/>
                </a:cubicBezTo>
                <a:cubicBezTo>
                  <a:pt x="279662" y="1326037"/>
                  <a:pt x="292231" y="1350401"/>
                  <a:pt x="292231" y="1376313"/>
                </a:cubicBezTo>
                <a:cubicBezTo>
                  <a:pt x="292231" y="1451989"/>
                  <a:pt x="235342" y="1537134"/>
                  <a:pt x="273378" y="1602556"/>
                </a:cubicBezTo>
                <a:cubicBezTo>
                  <a:pt x="362609" y="1756034"/>
                  <a:pt x="594008" y="1801785"/>
                  <a:pt x="744718" y="1847653"/>
                </a:cubicBezTo>
                <a:cubicBezTo>
                  <a:pt x="729007" y="1872791"/>
                  <a:pt x="719954" y="1903616"/>
                  <a:pt x="697584" y="1923068"/>
                </a:cubicBezTo>
                <a:cubicBezTo>
                  <a:pt x="532978" y="2066203"/>
                  <a:pt x="361481" y="2095832"/>
                  <a:pt x="160256" y="2196445"/>
                </a:cubicBezTo>
                <a:cubicBezTo>
                  <a:pt x="103347" y="2224900"/>
                  <a:pt x="53419" y="2265575"/>
                  <a:pt x="0" y="2300140"/>
                </a:cubicBezTo>
                <a:cubicBezTo>
                  <a:pt x="37707" y="2334705"/>
                  <a:pt x="71986" y="2373430"/>
                  <a:pt x="113122" y="2403835"/>
                </a:cubicBezTo>
                <a:cubicBezTo>
                  <a:pt x="144784" y="2427238"/>
                  <a:pt x="212695" y="2421240"/>
                  <a:pt x="216817" y="2460396"/>
                </a:cubicBezTo>
                <a:cubicBezTo>
                  <a:pt x="219885" y="2489545"/>
                  <a:pt x="23329" y="2709699"/>
                  <a:pt x="18854" y="2714919"/>
                </a:cubicBezTo>
                <a:cubicBezTo>
                  <a:pt x="84842" y="2774622"/>
                  <a:pt x="139642" y="2849725"/>
                  <a:pt x="216817" y="2894029"/>
                </a:cubicBezTo>
                <a:cubicBezTo>
                  <a:pt x="485628" y="3048347"/>
                  <a:pt x="653069" y="2957083"/>
                  <a:pt x="433633" y="3044857"/>
                </a:cubicBezTo>
                <a:cubicBezTo>
                  <a:pt x="389641" y="3082564"/>
                  <a:pt x="319106" y="3102728"/>
                  <a:pt x="301658" y="3157979"/>
                </a:cubicBezTo>
                <a:cubicBezTo>
                  <a:pt x="138348" y="3675130"/>
                  <a:pt x="484344" y="3206477"/>
                  <a:pt x="226244" y="3516198"/>
                </a:cubicBezTo>
                <a:cubicBezTo>
                  <a:pt x="263951" y="3569616"/>
                  <a:pt x="293978" y="3629385"/>
                  <a:pt x="339365" y="3676453"/>
                </a:cubicBezTo>
                <a:cubicBezTo>
                  <a:pt x="379937" y="3718528"/>
                  <a:pt x="478563" y="3721740"/>
                  <a:pt x="480767" y="3780148"/>
                </a:cubicBezTo>
                <a:cubicBezTo>
                  <a:pt x="481950" y="3811507"/>
                  <a:pt x="352467" y="4208349"/>
                  <a:pt x="301658" y="4326903"/>
                </a:cubicBezTo>
                <a:cubicBezTo>
                  <a:pt x="266911" y="4407979"/>
                  <a:pt x="273378" y="4339824"/>
                  <a:pt x="273378" y="441174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0"/>
            <a:ext cx="91440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000" b="0"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 In England children go to school when they are ..., but in Russia</a:t>
            </a:r>
            <a:br>
              <a:rPr kumimoji="0" lang="en-US" sz="2000" b="0"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br>
            <a:r>
              <a:rPr kumimoji="0" lang="en-US" sz="2000" b="0"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they usually begin their school education at the age of... . </a:t>
            </a:r>
            <a:endParaRPr kumimoji="0" lang="ru-RU" sz="20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000" b="0" i="0" u="sng" strike="noStrike" cap="none" normalizeH="0" baseline="0" dirty="0" smtClean="0">
                <a:ln>
                  <a:noFill/>
                </a:ln>
                <a:solidFill>
                  <a:srgbClr val="3333FF"/>
                </a:solidFill>
                <a:effectLst/>
                <a:latin typeface="Arial" pitchFamily="34" charset="0"/>
                <a:ea typeface="Times New Roman" pitchFamily="18" charset="0"/>
                <a:cs typeface="Arial" pitchFamily="34" charset="0"/>
              </a:rPr>
              <a:t> In England they stay in</a:t>
            </a:r>
            <a:r>
              <a:rPr kumimoji="0" lang="en-US" sz="2000" b="0" i="0" u="sng" strike="noStrike" cap="none" normalizeH="0" baseline="0" dirty="0" smtClean="0">
                <a:ln>
                  <a:noFill/>
                </a:ln>
                <a:solidFill>
                  <a:srgbClr val="3333FF"/>
                </a:solidFill>
                <a:effectLst/>
                <a:latin typeface="Calibri"/>
                <a:ea typeface="Times New Roman" pitchFamily="18" charset="0"/>
                <a:cs typeface="Arial" pitchFamily="34" charset="0"/>
              </a:rPr>
              <a:t>…</a:t>
            </a:r>
            <a:r>
              <a:rPr kumimoji="0" lang="en-US" sz="2000" b="0" i="0" u="sng" strike="noStrike" cap="none" normalizeH="0" baseline="0" dirty="0" smtClean="0">
                <a:ln>
                  <a:noFill/>
                </a:ln>
                <a:solidFill>
                  <a:srgbClr val="3333FF"/>
                </a:solidFill>
                <a:effectLst/>
                <a:latin typeface="Arial" pitchFamily="34" charset="0"/>
                <a:ea typeface="Times New Roman" pitchFamily="18" charset="0"/>
                <a:cs typeface="Arial" pitchFamily="34" charset="0"/>
              </a:rPr>
              <a:t> school longer than in Russia. </a:t>
            </a:r>
            <a:endParaRPr kumimoji="0" lang="ru-RU" sz="2000" b="0" i="0" u="none" strike="noStrike" cap="none" normalizeH="0" baseline="0" dirty="0" smtClean="0">
              <a:ln>
                <a:noFill/>
              </a:ln>
              <a:solidFill>
                <a:srgbClr val="3333FF"/>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000" b="0"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 In England primary school has two steps: ... and ..., but in Russia it doesn't. </a:t>
            </a:r>
            <a:endParaRPr kumimoji="0" lang="ru-RU" sz="20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0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 </a:t>
            </a:r>
            <a:r>
              <a:rPr kumimoji="0" lang="en-US" sz="2000" b="0" i="0" u="sng" strike="noStrike" cap="none" normalizeH="0" baseline="0" dirty="0" smtClean="0">
                <a:ln>
                  <a:noFill/>
                </a:ln>
                <a:solidFill>
                  <a:srgbClr val="3333FF"/>
                </a:solidFill>
                <a:effectLst/>
                <a:latin typeface="Arial" pitchFamily="34" charset="0"/>
                <a:ea typeface="Times New Roman" pitchFamily="18" charset="0"/>
                <a:cs typeface="Arial" pitchFamily="34" charset="0"/>
              </a:rPr>
              <a:t>In England children go to the first form when they are ... but in</a:t>
            </a:r>
            <a:br>
              <a:rPr kumimoji="0" lang="en-US" sz="2000" b="0" i="0" u="sng" strike="noStrike" cap="none" normalizeH="0" baseline="0" dirty="0" smtClean="0">
                <a:ln>
                  <a:noFill/>
                </a:ln>
                <a:solidFill>
                  <a:srgbClr val="3333FF"/>
                </a:solidFill>
                <a:effectLst/>
                <a:latin typeface="Arial" pitchFamily="34" charset="0"/>
                <a:ea typeface="Times New Roman" pitchFamily="18" charset="0"/>
                <a:cs typeface="Arial" pitchFamily="34" charset="0"/>
              </a:rPr>
            </a:br>
            <a:r>
              <a:rPr kumimoji="0" lang="en-US" sz="2000" b="0" i="0" u="sng" strike="noStrike" cap="none" normalizeH="0" baseline="0" dirty="0" smtClean="0">
                <a:ln>
                  <a:noFill/>
                </a:ln>
                <a:solidFill>
                  <a:srgbClr val="3333FF"/>
                </a:solidFill>
                <a:effectLst/>
                <a:latin typeface="Arial" pitchFamily="34" charset="0"/>
                <a:ea typeface="Times New Roman" pitchFamily="18" charset="0"/>
                <a:cs typeface="Arial" pitchFamily="34" charset="0"/>
              </a:rPr>
              <a:t>Russia they go to the first form at the ... of six or seven. </a:t>
            </a:r>
            <a:endParaRPr kumimoji="0" lang="ru-RU" sz="2000" b="0" i="0" u="none" strike="noStrike" cap="none" normalizeH="0" baseline="0" dirty="0" smtClean="0">
              <a:ln>
                <a:noFill/>
              </a:ln>
              <a:solidFill>
                <a:srgbClr val="3333FF"/>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000" b="0"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 In England pupils stay in secondary school ... years, but in Russia they stay in secondary school ... years. </a:t>
            </a:r>
            <a:endParaRPr kumimoji="0" lang="ru-RU" sz="20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0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 </a:t>
            </a:r>
            <a:r>
              <a:rPr kumimoji="0" lang="en-US" sz="2000" b="0" i="0" u="sng" strike="noStrike" cap="none" normalizeH="0" baseline="0" dirty="0" smtClean="0">
                <a:ln>
                  <a:noFill/>
                </a:ln>
                <a:solidFill>
                  <a:srgbClr val="3333FF"/>
                </a:solidFill>
                <a:effectLst/>
                <a:latin typeface="Arial" pitchFamily="34" charset="0"/>
                <a:ea typeface="Times New Roman" pitchFamily="18" charset="0"/>
                <a:cs typeface="Arial" pitchFamily="34" charset="0"/>
              </a:rPr>
              <a:t>In England they take exams after ... and ..., but in Russia ... </a:t>
            </a:r>
            <a:endParaRPr kumimoji="0" lang="ru-RU" sz="2000" b="0" i="0" u="none" strike="noStrike" cap="none" normalizeH="0" baseline="0" dirty="0" smtClean="0">
              <a:ln>
                <a:noFill/>
              </a:ln>
              <a:solidFill>
                <a:srgbClr val="3333FF"/>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000" b="0"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 English schools have the sixth form for those who want to go</a:t>
            </a:r>
            <a:br>
              <a:rPr kumimoji="0" lang="en-US" sz="2000" b="0"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br>
            <a:r>
              <a:rPr kumimoji="0" lang="en-US" sz="2000" b="0"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to ..., but in Russia they get ready for ... in the tenth and eleventh ... </a:t>
            </a:r>
            <a:endParaRPr kumimoji="0" lang="ru-RU" sz="2000" b="0" i="0" u="none" strike="noStrike" cap="none" normalizeH="0" baseline="0" dirty="0" smtClean="0">
              <a:ln>
                <a:noFill/>
              </a:ln>
              <a:solidFill>
                <a:srgbClr val="C0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0"/>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Calibri" pitchFamily="34" charset="0"/>
                <a:ea typeface="Times New Roman" pitchFamily="18" charset="0"/>
                <a:cs typeface="Sylfaen" pitchFamily="18" charset="0"/>
              </a:rPr>
              <a:t>READING FOR DISCUSSION</a:t>
            </a:r>
            <a:endParaRPr kumimoji="0" lang="ru-RU" sz="2000" b="0"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Read, the following text which will help you to discuss how important is knowledge.</a:t>
            </a:r>
            <a:endParaRPr kumimoji="0" lang="ru-RU" sz="2000" b="0" i="0" u="none" strike="noStrike" cap="none" normalizeH="0" baseline="0" dirty="0" smtClean="0">
              <a:ln>
                <a:noFill/>
              </a:ln>
              <a:solidFill>
                <a:srgbClr val="FF000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FF"/>
                </a:solidFill>
                <a:effectLst/>
                <a:latin typeface="Calibri" pitchFamily="34" charset="0"/>
                <a:ea typeface="Times New Roman" pitchFamily="18" charset="0"/>
                <a:cs typeface="Times New Roman" pitchFamily="18" charset="0"/>
              </a:rPr>
              <a:t>KNOWLEDGE IS POWER</a:t>
            </a:r>
            <a:endParaRPr kumimoji="0" lang="ru-RU" sz="2000" b="0" i="0" u="none" strike="noStrike" cap="none" normalizeH="0" baseline="0" dirty="0" smtClean="0">
              <a:ln>
                <a:noFill/>
              </a:ln>
              <a:solidFill>
                <a:srgbClr val="FF00FF"/>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FF"/>
                </a:solidFill>
                <a:effectLst/>
                <a:latin typeface="Calibri" pitchFamily="34" charset="0"/>
                <a:ea typeface="Times New Roman" pitchFamily="18" charset="0"/>
                <a:cs typeface="Times New Roman" pitchFamily="18" charset="0"/>
              </a:rPr>
              <a:t>You have discussed many English proverbs. Such discussions, as you know, make your knowledge of English better.</a:t>
            </a:r>
            <a:endParaRPr kumimoji="0" lang="ru-RU" b="0" i="0" u="none" strike="noStrike" cap="none" normalizeH="0" baseline="0" dirty="0" smtClean="0">
              <a:ln>
                <a:noFill/>
              </a:ln>
              <a:solidFill>
                <a:srgbClr val="3333FF"/>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FF"/>
                </a:solidFill>
                <a:effectLst/>
                <a:latin typeface="Calibri" pitchFamily="34" charset="0"/>
                <a:ea typeface="Times New Roman" pitchFamily="18" charset="0"/>
                <a:cs typeface="Times New Roman" pitchFamily="18" charset="0"/>
              </a:rPr>
              <a:t>Here is one more proverb which is the main problem for today's discussion: "Knowledge is power". This proverb means that the more a man knows, the greater power he has. Knowledge has given man his great power.</a:t>
            </a:r>
            <a:endParaRPr kumimoji="0" lang="ru-RU" b="0" i="0" u="none" strike="noStrike" cap="none" normalizeH="0" baseline="0" dirty="0" smtClean="0">
              <a:ln>
                <a:noFill/>
              </a:ln>
              <a:solidFill>
                <a:srgbClr val="3333FF"/>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FF"/>
                </a:solidFill>
                <a:effectLst/>
                <a:latin typeface="Calibri" pitchFamily="34" charset="0"/>
                <a:ea typeface="Times New Roman" pitchFamily="18" charset="0"/>
                <a:cs typeface="Times New Roman" pitchFamily="18" charset="0"/>
              </a:rPr>
              <a:t>You may think that one cannot know everything. It is correct, of course, but everybody must always try to increase his knowledge. You get knowledge at school, from books, magazines, radio and TV </a:t>
            </a:r>
            <a:r>
              <a:rPr kumimoji="0" lang="en-US" b="0" i="0" u="none" strike="noStrike" cap="none" normalizeH="0" baseline="0" dirty="0" err="1" smtClean="0">
                <a:ln>
                  <a:noFill/>
                </a:ln>
                <a:solidFill>
                  <a:srgbClr val="3333FF"/>
                </a:solidFill>
                <a:effectLst/>
                <a:latin typeface="Calibri" pitchFamily="34" charset="0"/>
                <a:ea typeface="Times New Roman" pitchFamily="18" charset="0"/>
                <a:cs typeface="Times New Roman" pitchFamily="18" charset="0"/>
              </a:rPr>
              <a:t>programmes</a:t>
            </a:r>
            <a:r>
              <a:rPr kumimoji="0" lang="en-US" b="0" i="0" u="none" strike="noStrike" cap="none" normalizeH="0" baseline="0" dirty="0" smtClean="0">
                <a:ln>
                  <a:noFill/>
                </a:ln>
                <a:solidFill>
                  <a:srgbClr val="3333FF"/>
                </a:solidFill>
                <a:effectLst/>
                <a:latin typeface="Calibri" pitchFamily="34" charset="0"/>
                <a:ea typeface="Times New Roman" pitchFamily="18" charset="0"/>
                <a:cs typeface="Times New Roman" pitchFamily="18" charset="0"/>
              </a:rPr>
              <a:t>.</a:t>
            </a:r>
            <a:endParaRPr kumimoji="0" lang="ru-RU" b="0" i="0" u="none" strike="noStrike" cap="none" normalizeH="0" baseline="0" dirty="0" smtClean="0">
              <a:ln>
                <a:noFill/>
              </a:ln>
              <a:solidFill>
                <a:srgbClr val="3333FF"/>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FF"/>
                </a:solidFill>
                <a:effectLst/>
                <a:latin typeface="Calibri" pitchFamily="34" charset="0"/>
                <a:ea typeface="Times New Roman" pitchFamily="18" charset="0"/>
                <a:cs typeface="Times New Roman" pitchFamily="18" charset="0"/>
              </a:rPr>
              <a:t>Knowledge of history helps us to understand the past, the present and the future. If your knowledge of other school subjects is good, it will help you in your future life.</a:t>
            </a:r>
            <a:endParaRPr kumimoji="0" lang="ru-RU" b="0" i="0" u="none" strike="noStrike" cap="none" normalizeH="0" baseline="0" dirty="0" smtClean="0">
              <a:ln>
                <a:noFill/>
              </a:ln>
              <a:solidFill>
                <a:srgbClr val="3333FF"/>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FF"/>
                </a:solidFill>
                <a:effectLst/>
                <a:latin typeface="Calibri" pitchFamily="34" charset="0"/>
                <a:ea typeface="Times New Roman" pitchFamily="18" charset="0"/>
                <a:cs typeface="Times New Roman" pitchFamily="18" charset="0"/>
              </a:rPr>
              <a:t>What do people do if they do not know something important for their work or profession?</a:t>
            </a:r>
            <a:endParaRPr kumimoji="0" lang="ru-RU" b="0" i="0" u="none" strike="noStrike" cap="none" normalizeH="0" baseline="0" dirty="0" smtClean="0">
              <a:ln>
                <a:noFill/>
              </a:ln>
              <a:solidFill>
                <a:srgbClr val="3333FF"/>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FF"/>
                </a:solidFill>
                <a:effectLst/>
                <a:latin typeface="Calibri" pitchFamily="34" charset="0"/>
                <a:ea typeface="Times New Roman" pitchFamily="18" charset="0"/>
                <a:cs typeface="Times New Roman" pitchFamily="18" charset="0"/>
              </a:rPr>
              <a:t>As a rule, they try to get more knowledge about it. They try to learn and understand what they do not know and try to use it in practical life.</a:t>
            </a:r>
            <a:endParaRPr kumimoji="0" lang="ru-RU" b="0" i="0" u="none" strike="noStrike" cap="none" normalizeH="0" baseline="0" dirty="0" smtClean="0">
              <a:ln>
                <a:noFill/>
              </a:ln>
              <a:solidFill>
                <a:srgbClr val="3333FF"/>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FF"/>
                </a:solidFill>
                <a:effectLst/>
                <a:latin typeface="Calibri" pitchFamily="34" charset="0"/>
                <a:ea typeface="Times New Roman" pitchFamily="18" charset="0"/>
                <a:cs typeface="Times New Roman" pitchFamily="18" charset="0"/>
              </a:rPr>
              <a:t>We need knowledge to be more useful for our country.</a:t>
            </a:r>
            <a:endParaRPr kumimoji="0" lang="ru-RU" b="0" i="0" u="none" strike="noStrike" cap="none" normalizeH="0" baseline="0" dirty="0" smtClean="0">
              <a:ln>
                <a:noFill/>
              </a:ln>
              <a:solidFill>
                <a:srgbClr val="3333FF"/>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Questions:</a:t>
            </a:r>
            <a:endParaRPr kumimoji="0" lang="ru-RU" b="0" i="0" u="none"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rgbClr val="3333FF"/>
                </a:solidFill>
                <a:effectLst/>
                <a:latin typeface="Calibri" pitchFamily="34" charset="0"/>
                <a:ea typeface="Times New Roman" pitchFamily="18" charset="0"/>
                <a:cs typeface="Times New Roman" pitchFamily="18" charset="0"/>
              </a:rPr>
              <a:t>What makes your knowledge of English better? 2. What does the proverb "Knowledge is power" mean? 3. Where do you get knowl­edge? 4. When do people try to get more knowledge? </a:t>
            </a:r>
            <a:r>
              <a:rPr kumimoji="0" lang="ru-RU" b="0" i="0" u="none" strike="noStrike" cap="none" normalizeH="0" baseline="0" dirty="0" smtClean="0">
                <a:ln>
                  <a:noFill/>
                </a:ln>
                <a:solidFill>
                  <a:srgbClr val="3333FF"/>
                </a:solidFill>
                <a:effectLst/>
                <a:latin typeface="Calibri" pitchFamily="34" charset="0"/>
                <a:ea typeface="Times New Roman" pitchFamily="18" charset="0"/>
                <a:cs typeface="Times New Roman" pitchFamily="18" charset="0"/>
              </a:rPr>
              <a:t>5. </a:t>
            </a:r>
            <a:r>
              <a:rPr kumimoji="0" lang="en-US" b="0" i="0" u="none" strike="noStrike" cap="none" normalizeH="0" baseline="0" dirty="0" smtClean="0">
                <a:ln>
                  <a:noFill/>
                </a:ln>
                <a:solidFill>
                  <a:srgbClr val="3333FF"/>
                </a:solidFill>
                <a:effectLst/>
                <a:latin typeface="Calibri" pitchFamily="34" charset="0"/>
                <a:ea typeface="Times New Roman" pitchFamily="18" charset="0"/>
                <a:cs typeface="Times New Roman" pitchFamily="18" charset="0"/>
              </a:rPr>
              <a:t>Why do we need knowledge?</a:t>
            </a:r>
            <a:endParaRPr kumimoji="0" lang="en-US" b="0" i="0" u="none" strike="noStrike" cap="none" normalizeH="0" baseline="0" dirty="0" smtClean="0">
              <a:ln>
                <a:noFill/>
              </a:ln>
              <a:solidFill>
                <a:srgbClr val="3333FF"/>
              </a:solidFill>
              <a:effectLst/>
              <a:latin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SDC16042.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4572000" y="142852"/>
            <a:ext cx="4572000" cy="923330"/>
          </a:xfrm>
          <a:prstGeom prst="rect">
            <a:avLst/>
          </a:prstGeom>
          <a:noFill/>
        </p:spPr>
        <p:txBody>
          <a:bodyPr wrap="square" rtlCol="0">
            <a:spAutoFit/>
          </a:bodyPr>
          <a:lstStyle/>
          <a:p>
            <a:r>
              <a:rPr lang="en-US" sz="5400" b="1" dirty="0" smtClean="0"/>
              <a:t>Our school</a:t>
            </a:r>
            <a:endParaRPr lang="ru-RU" sz="5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ечать0003.JPG"/>
          <p:cNvPicPr>
            <a:picLocks noChangeAspect="1"/>
          </p:cNvPicPr>
          <p:nvPr/>
        </p:nvPicPr>
        <p:blipFill>
          <a:blip r:embed="rId2"/>
          <a:srcRect l="14844" t="2238" r="11292"/>
          <a:stretch>
            <a:fillRect/>
          </a:stretch>
        </p:blipFill>
        <p:spPr>
          <a:xfrm>
            <a:off x="0" y="642918"/>
            <a:ext cx="9144000" cy="6929486"/>
          </a:xfrm>
          <a:prstGeom prst="rect">
            <a:avLst/>
          </a:prstGeom>
        </p:spPr>
      </p:pic>
      <p:sp>
        <p:nvSpPr>
          <p:cNvPr id="3" name="TextBox 2"/>
          <p:cNvSpPr txBox="1"/>
          <p:nvPr/>
        </p:nvSpPr>
        <p:spPr>
          <a:xfrm>
            <a:off x="0" y="0"/>
            <a:ext cx="9144000" cy="646331"/>
          </a:xfrm>
          <a:prstGeom prst="rect">
            <a:avLst/>
          </a:prstGeom>
          <a:solidFill>
            <a:srgbClr val="FFFF00"/>
          </a:solidFill>
        </p:spPr>
        <p:txBody>
          <a:bodyPr wrap="square" rtlCol="0">
            <a:spAutoFit/>
          </a:bodyPr>
          <a:lstStyle/>
          <a:p>
            <a:r>
              <a:rPr lang="en-US" sz="3600" b="1" dirty="0" smtClean="0">
                <a:solidFill>
                  <a:srgbClr val="FF0000"/>
                </a:solidFill>
              </a:rPr>
              <a:t>          Our teachers are the best  !!!</a:t>
            </a:r>
            <a:endParaRPr lang="ru-RU" sz="3600"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rgbClr val="FF00FF"/>
                </a:solidFill>
                <a:effectLst/>
                <a:latin typeface="Calibri" pitchFamily="34" charset="0"/>
                <a:ea typeface="Calibri" pitchFamily="34" charset="0"/>
                <a:cs typeface="Times New Roman" pitchFamily="18" charset="0"/>
              </a:rPr>
              <a:t>The more we learn-the more we know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rgbClr val="FF00FF"/>
                </a:solidFill>
                <a:effectLst/>
                <a:latin typeface="Calibri" pitchFamily="34" charset="0"/>
                <a:ea typeface="Calibri" pitchFamily="34" charset="0"/>
                <a:cs typeface="Times New Roman" pitchFamily="18" charset="0"/>
              </a:rPr>
              <a:t>the more we know- the more we                    forget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rgbClr val="FF00FF"/>
                </a:solidFill>
                <a:effectLst/>
                <a:latin typeface="Calibri" pitchFamily="34" charset="0"/>
                <a:ea typeface="Calibri" pitchFamily="34" charset="0"/>
                <a:cs typeface="Times New Roman" pitchFamily="18" charset="0"/>
              </a:rPr>
              <a:t>the more we forget - the less we know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4400" b="1" i="0" u="none" strike="noStrike" cap="none" normalizeH="0" baseline="0" dirty="0" smtClean="0">
              <a:ln>
                <a:noFill/>
              </a:ln>
              <a:solidFill>
                <a:srgbClr val="FF00FF"/>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solidFill>
                  <a:schemeClr val="accent1"/>
                </a:solidFill>
                <a:effectLst/>
                <a:latin typeface="Calibri" pitchFamily="34" charset="0"/>
                <a:ea typeface="Calibri" pitchFamily="34" charset="0"/>
                <a:cs typeface="Times New Roman" pitchFamily="18" charset="0"/>
              </a:rPr>
              <a:t>So why study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4400" b="1" i="0" u="none" strike="noStrike" cap="none" normalizeH="0" baseline="0" dirty="0" smtClean="0">
              <a:ln>
                <a:noFill/>
              </a:ln>
              <a:solidFill>
                <a:schemeClr val="accent1"/>
              </a:solidFill>
              <a:effectLst/>
              <a:latin typeface="Calibri" pitchFamily="34" charset="0"/>
              <a:ea typeface="Calibri"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sz="4400" b="1" dirty="0" smtClean="0">
                <a:solidFill>
                  <a:schemeClr val="accent1"/>
                </a:solidFill>
                <a:latin typeface="Calibri" pitchFamily="34" charset="0"/>
                <a:cs typeface="Times New Roman" pitchFamily="18" charset="0"/>
              </a:rPr>
              <a:t>   </a:t>
            </a:r>
            <a:r>
              <a:rPr lang="en-US" sz="4400" b="1" dirty="0" smtClean="0">
                <a:solidFill>
                  <a:schemeClr val="tx2"/>
                </a:solidFill>
                <a:latin typeface="Calibri" pitchFamily="34" charset="0"/>
                <a:cs typeface="Times New Roman" pitchFamily="18" charset="0"/>
              </a:rPr>
              <a:t>I go to school because…………….</a:t>
            </a:r>
            <a:endParaRPr kumimoji="0" lang="en-US" sz="4400" b="1" i="0" u="none" strike="noStrike" cap="none" normalizeH="0" baseline="0" dirty="0" smtClean="0">
              <a:ln>
                <a:noFill/>
              </a:ln>
              <a:solidFill>
                <a:schemeClr val="tx2"/>
              </a:solidFill>
              <a:effectLst/>
              <a:latin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IM016080"/>
          <p:cNvPicPr>
            <a:picLocks noChangeAspect="1" noChangeArrowheads="1"/>
          </p:cNvPicPr>
          <p:nvPr/>
        </p:nvPicPr>
        <p:blipFill>
          <a:blip r:embed="rId2">
            <a:lum bright="24000" contrast="4000"/>
          </a:blip>
          <a:srcRect/>
          <a:stretch>
            <a:fillRect/>
          </a:stretch>
        </p:blipFill>
        <p:spPr bwMode="auto">
          <a:xfrm>
            <a:off x="0" y="0"/>
            <a:ext cx="9144000" cy="6858000"/>
          </a:xfrm>
          <a:prstGeom prst="rect">
            <a:avLst/>
          </a:prstGeom>
          <a:noFill/>
          <a:ln w="9525">
            <a:noFill/>
            <a:miter lim="800000"/>
            <a:headEnd/>
            <a:tailEnd/>
          </a:ln>
        </p:spPr>
      </p:pic>
      <p:sp>
        <p:nvSpPr>
          <p:cNvPr id="25602" name="Rectangle 2"/>
          <p:cNvSpPr>
            <a:spLocks noGrp="1" noChangeArrowheads="1"/>
          </p:cNvSpPr>
          <p:nvPr>
            <p:ph type="title"/>
          </p:nvPr>
        </p:nvSpPr>
        <p:spPr>
          <a:xfrm>
            <a:off x="457200" y="-214338"/>
            <a:ext cx="8229600" cy="1643074"/>
          </a:xfrm>
          <a:ln>
            <a:solidFill>
              <a:schemeClr val="tx1"/>
            </a:solidFill>
          </a:ln>
        </p:spPr>
        <p:txBody>
          <a:bodyPr>
            <a:normAutofit/>
          </a:bodyPr>
          <a:lstStyle/>
          <a:p>
            <a:pPr eaLnBrk="1" hangingPunct="1">
              <a:defRPr/>
            </a:pPr>
            <a:r>
              <a:rPr lang="en-US" sz="6000" b="1" dirty="0" smtClean="0">
                <a:solidFill>
                  <a:srgbClr val="FFFF00"/>
                </a:solidFill>
                <a:effectLst>
                  <a:outerShdw blurRad="38100" dist="38100" dir="2700000" algn="tl">
                    <a:srgbClr val="FFFFFF"/>
                  </a:outerShdw>
                </a:effectLst>
              </a:rPr>
              <a:t>Secondary    school</a:t>
            </a:r>
            <a:endParaRPr lang="ru-RU" sz="6000" b="1" dirty="0" smtClean="0">
              <a:solidFill>
                <a:srgbClr val="FFFF00"/>
              </a:solidFill>
              <a:effectLst>
                <a:outerShdw blurRad="38100" dist="38100" dir="2700000" algn="tl">
                  <a:srgbClr val="FFFFFF"/>
                </a:outerShdw>
              </a:effectLst>
            </a:endParaRPr>
          </a:p>
        </p:txBody>
      </p:sp>
      <p:sp>
        <p:nvSpPr>
          <p:cNvPr id="25603" name="Rectangle 3"/>
          <p:cNvSpPr>
            <a:spLocks noGrp="1" noChangeArrowheads="1"/>
          </p:cNvSpPr>
          <p:nvPr>
            <p:ph type="body" idx="1"/>
          </p:nvPr>
        </p:nvSpPr>
        <p:spPr>
          <a:xfrm>
            <a:off x="0" y="1071546"/>
            <a:ext cx="9144000" cy="5605479"/>
          </a:xfrm>
          <a:ln>
            <a:solidFill>
              <a:schemeClr val="tx1"/>
            </a:solidFill>
          </a:ln>
        </p:spPr>
        <p:txBody>
          <a:bodyPr/>
          <a:lstStyle/>
          <a:p>
            <a:pPr eaLnBrk="1" hangingPunct="1">
              <a:lnSpc>
                <a:spcPct val="80000"/>
              </a:lnSpc>
              <a:buFont typeface="Wingdings" pitchFamily="2" charset="2"/>
              <a:buNone/>
              <a:defRPr/>
            </a:pPr>
            <a:endParaRPr lang="ru-RU" sz="2800" b="1" dirty="0" smtClean="0">
              <a:solidFill>
                <a:srgbClr val="000000"/>
              </a:solidFill>
              <a:effectLst>
                <a:outerShdw blurRad="38100" dist="38100" dir="2700000" algn="tl">
                  <a:srgbClr val="FFFFFF"/>
                </a:outerShdw>
              </a:effectLst>
            </a:endParaRPr>
          </a:p>
        </p:txBody>
      </p:sp>
    </p:spTree>
  </p:cSld>
  <p:clrMapOvr>
    <a:masterClrMapping/>
  </p:clrMapOvr>
  <p:transition spd="med" advTm="16000">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Конь"/>
          <p:cNvPicPr>
            <a:picLocks noChangeAspect="1" noChangeArrowheads="1"/>
          </p:cNvPicPr>
          <p:nvPr/>
        </p:nvPicPr>
        <p:blipFill>
          <a:blip r:embed="rId2"/>
          <a:srcRect/>
          <a:stretch>
            <a:fillRect/>
          </a:stretch>
        </p:blipFill>
        <p:spPr bwMode="auto">
          <a:xfrm>
            <a:off x="0" y="-214338"/>
            <a:ext cx="10429852" cy="6858000"/>
          </a:xfrm>
          <a:prstGeom prst="rect">
            <a:avLst/>
          </a:prstGeom>
          <a:noFill/>
          <a:ln w="9525">
            <a:noFill/>
            <a:miter lim="800000"/>
            <a:headEnd/>
            <a:tailEnd/>
          </a:ln>
        </p:spPr>
      </p:pic>
      <p:sp>
        <p:nvSpPr>
          <p:cNvPr id="4098" name="Rectangle 2"/>
          <p:cNvSpPr>
            <a:spLocks noGrp="1" noChangeArrowheads="1"/>
          </p:cNvSpPr>
          <p:nvPr>
            <p:ph type="title"/>
          </p:nvPr>
        </p:nvSpPr>
        <p:spPr>
          <a:xfrm>
            <a:off x="457200" y="274638"/>
            <a:ext cx="8229600" cy="725470"/>
          </a:xfrm>
        </p:spPr>
        <p:txBody>
          <a:bodyPr>
            <a:noAutofit/>
          </a:bodyPr>
          <a:lstStyle/>
          <a:p>
            <a:pPr eaLnBrk="1" hangingPunct="1">
              <a:defRPr/>
            </a:pPr>
            <a:r>
              <a:rPr lang="en-US" sz="5400" b="1" dirty="0" smtClean="0">
                <a:solidFill>
                  <a:srgbClr val="FFFF00"/>
                </a:solidFill>
                <a:effectLst>
                  <a:outerShdw blurRad="38100" dist="38100" dir="2700000" algn="tl">
                    <a:srgbClr val="FFFFFF"/>
                  </a:outerShdw>
                </a:effectLst>
              </a:rPr>
              <a:t>Primary     school</a:t>
            </a:r>
            <a:endParaRPr lang="ru-RU" sz="5400" b="1" dirty="0" smtClean="0">
              <a:solidFill>
                <a:srgbClr val="FFFF00"/>
              </a:solidFill>
              <a:effectLst>
                <a:outerShdw blurRad="38100" dist="38100" dir="2700000" algn="tl">
                  <a:srgbClr val="FFFFFF"/>
                </a:outerShdw>
              </a:effectLst>
            </a:endParaRPr>
          </a:p>
        </p:txBody>
      </p:sp>
      <p:sp>
        <p:nvSpPr>
          <p:cNvPr id="4099" name="Rectangle 3"/>
          <p:cNvSpPr>
            <a:spLocks noGrp="1" noChangeArrowheads="1"/>
          </p:cNvSpPr>
          <p:nvPr>
            <p:ph type="body" idx="1"/>
          </p:nvPr>
        </p:nvSpPr>
        <p:spPr>
          <a:xfrm>
            <a:off x="-285784" y="6643710"/>
            <a:ext cx="7829584" cy="214290"/>
          </a:xfrm>
        </p:spPr>
        <p:txBody>
          <a:bodyPr>
            <a:normAutofit fontScale="32500" lnSpcReduction="20000"/>
          </a:bodyPr>
          <a:lstStyle/>
          <a:p>
            <a:pPr eaLnBrk="1" hangingPunct="1">
              <a:lnSpc>
                <a:spcPct val="90000"/>
              </a:lnSpc>
              <a:buFont typeface="Wingdings" pitchFamily="2" charset="2"/>
              <a:buNone/>
              <a:defRPr/>
            </a:pPr>
            <a:endParaRPr lang="ru-RU" b="1" dirty="0" smtClean="0">
              <a:solidFill>
                <a:srgbClr val="000000"/>
              </a:solidFill>
              <a:effectLst>
                <a:outerShdw blurRad="38100" dist="38100" dir="2700000" algn="tl">
                  <a:srgbClr val="FFFFFF"/>
                </a:outerShdw>
              </a:effectLst>
            </a:endParaRPr>
          </a:p>
        </p:txBody>
      </p:sp>
    </p:spTree>
  </p:cSld>
  <p:clrMapOvr>
    <a:masterClrMapping/>
  </p:clrMapOvr>
  <p:transition spd="med" advTm="21000">
    <p:comb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0"/>
            <a:ext cx="8202310" cy="6801862"/>
          </a:xfrm>
          <a:prstGeom prst="rect">
            <a:avLst/>
          </a:prstGeom>
          <a:noFill/>
        </p:spPr>
        <p:txBody>
          <a:bodyPr wrap="square" rtlCol="0">
            <a:spAutoFit/>
          </a:bodyPr>
          <a:lstStyle/>
          <a:p>
            <a:r>
              <a:rPr lang="en-US" sz="3600" i="1" dirty="0" smtClean="0">
                <a:solidFill>
                  <a:srgbClr val="7030A0"/>
                </a:solidFill>
              </a:rPr>
              <a:t>1. An </a:t>
            </a:r>
            <a:r>
              <a:rPr lang="en-US" sz="3600" i="1" dirty="0">
                <a:solidFill>
                  <a:srgbClr val="7030A0"/>
                </a:solidFill>
              </a:rPr>
              <a:t>idle </a:t>
            </a:r>
            <a:r>
              <a:rPr lang="en-US" sz="3600" i="1" dirty="0" smtClean="0">
                <a:solidFill>
                  <a:srgbClr val="7030A0"/>
                </a:solidFill>
              </a:rPr>
              <a:t>brain</a:t>
            </a:r>
            <a:r>
              <a:rPr lang="ru-RU" sz="3600" i="1" dirty="0" smtClean="0">
                <a:solidFill>
                  <a:srgbClr val="7030A0"/>
                </a:solidFill>
              </a:rPr>
              <a:t> </a:t>
            </a:r>
            <a:r>
              <a:rPr lang="en-US" sz="3600" i="1" dirty="0" smtClean="0">
                <a:solidFill>
                  <a:srgbClr val="7030A0"/>
                </a:solidFill>
              </a:rPr>
              <a:t> is</a:t>
            </a:r>
            <a:r>
              <a:rPr lang="ru-RU" sz="3600" i="1" dirty="0" smtClean="0">
                <a:solidFill>
                  <a:srgbClr val="7030A0"/>
                </a:solidFill>
              </a:rPr>
              <a:t> </a:t>
            </a:r>
            <a:r>
              <a:rPr lang="en-US" sz="3600" i="1" dirty="0" smtClean="0">
                <a:solidFill>
                  <a:srgbClr val="7030A0"/>
                </a:solidFill>
              </a:rPr>
              <a:t> </a:t>
            </a:r>
            <a:r>
              <a:rPr lang="en-US" sz="3600" i="1" dirty="0">
                <a:solidFill>
                  <a:srgbClr val="7030A0"/>
                </a:solidFill>
              </a:rPr>
              <a:t>the </a:t>
            </a:r>
            <a:r>
              <a:rPr lang="ru-RU" sz="3600" i="1" dirty="0" smtClean="0">
                <a:solidFill>
                  <a:srgbClr val="7030A0"/>
                </a:solidFill>
              </a:rPr>
              <a:t> </a:t>
            </a:r>
            <a:r>
              <a:rPr lang="en-US" sz="3600" i="1" dirty="0" smtClean="0">
                <a:solidFill>
                  <a:srgbClr val="7030A0"/>
                </a:solidFill>
              </a:rPr>
              <a:t>devil`s</a:t>
            </a:r>
            <a:r>
              <a:rPr lang="ru-RU" sz="3600" i="1" dirty="0" smtClean="0">
                <a:solidFill>
                  <a:srgbClr val="7030A0"/>
                </a:solidFill>
              </a:rPr>
              <a:t> </a:t>
            </a:r>
            <a:r>
              <a:rPr lang="en-US" sz="3600" i="1" dirty="0" smtClean="0">
                <a:solidFill>
                  <a:srgbClr val="7030A0"/>
                </a:solidFill>
              </a:rPr>
              <a:t> </a:t>
            </a:r>
            <a:r>
              <a:rPr lang="en-US" sz="3600" i="1" dirty="0">
                <a:solidFill>
                  <a:srgbClr val="7030A0"/>
                </a:solidFill>
              </a:rPr>
              <a:t>workshop</a:t>
            </a:r>
            <a:r>
              <a:rPr lang="en-US" sz="3600" b="1" dirty="0">
                <a:solidFill>
                  <a:srgbClr val="7030A0"/>
                </a:solidFill>
              </a:rPr>
              <a:t> </a:t>
            </a:r>
            <a:endParaRPr lang="en-US" sz="3600" b="1" dirty="0" smtClean="0">
              <a:solidFill>
                <a:srgbClr val="7030A0"/>
              </a:solidFill>
            </a:endParaRPr>
          </a:p>
          <a:p>
            <a:r>
              <a:rPr lang="en-US" sz="3600" i="1" dirty="0" smtClean="0">
                <a:solidFill>
                  <a:srgbClr val="FF0000"/>
                </a:solidFill>
              </a:rPr>
              <a:t>2. </a:t>
            </a:r>
            <a:r>
              <a:rPr lang="ru-RU" sz="3600" i="1" dirty="0" err="1" smtClean="0">
                <a:solidFill>
                  <a:srgbClr val="FF0000"/>
                </a:solidFill>
              </a:rPr>
              <a:t>Business</a:t>
            </a:r>
            <a:r>
              <a:rPr lang="ru-RU" sz="3600" i="1" dirty="0" smtClean="0">
                <a:solidFill>
                  <a:srgbClr val="FF0000"/>
                </a:solidFill>
              </a:rPr>
              <a:t> </a:t>
            </a:r>
            <a:r>
              <a:rPr lang="ru-RU" sz="3600" i="1" dirty="0" err="1">
                <a:solidFill>
                  <a:srgbClr val="FF0000"/>
                </a:solidFill>
              </a:rPr>
              <a:t>before</a:t>
            </a:r>
            <a:r>
              <a:rPr lang="ru-RU" sz="3600" i="1" dirty="0">
                <a:solidFill>
                  <a:srgbClr val="FF0000"/>
                </a:solidFill>
              </a:rPr>
              <a:t>  </a:t>
            </a:r>
            <a:r>
              <a:rPr lang="ru-RU" sz="3600" i="1" dirty="0" err="1">
                <a:solidFill>
                  <a:srgbClr val="FF0000"/>
                </a:solidFill>
              </a:rPr>
              <a:t>pleasure</a:t>
            </a:r>
            <a:r>
              <a:rPr lang="ru-RU" sz="3600" i="1" dirty="0">
                <a:solidFill>
                  <a:srgbClr val="FF0000"/>
                </a:solidFill>
              </a:rPr>
              <a:t> </a:t>
            </a:r>
            <a:endParaRPr lang="en-US" sz="3600" i="1" dirty="0" smtClean="0">
              <a:solidFill>
                <a:srgbClr val="FF0000"/>
              </a:solidFill>
            </a:endParaRPr>
          </a:p>
          <a:p>
            <a:r>
              <a:rPr lang="en-US" sz="3600" i="1" dirty="0" smtClean="0">
                <a:solidFill>
                  <a:srgbClr val="00B050"/>
                </a:solidFill>
              </a:rPr>
              <a:t>3. </a:t>
            </a:r>
            <a:r>
              <a:rPr lang="ru-RU" sz="3600" i="1" dirty="0" err="1" smtClean="0">
                <a:solidFill>
                  <a:srgbClr val="00B050"/>
                </a:solidFill>
              </a:rPr>
              <a:t>Deeds</a:t>
            </a:r>
            <a:r>
              <a:rPr lang="ru-RU" sz="3600" i="1" dirty="0">
                <a:solidFill>
                  <a:srgbClr val="00B050"/>
                </a:solidFill>
              </a:rPr>
              <a:t>, </a:t>
            </a:r>
            <a:r>
              <a:rPr lang="ru-RU" sz="3600" i="1" dirty="0" err="1" smtClean="0">
                <a:solidFill>
                  <a:srgbClr val="00B050"/>
                </a:solidFill>
              </a:rPr>
              <a:t>not</a:t>
            </a:r>
            <a:r>
              <a:rPr lang="ru-RU" sz="3600" i="1" dirty="0" smtClean="0">
                <a:solidFill>
                  <a:srgbClr val="00B050"/>
                </a:solidFill>
              </a:rPr>
              <a:t> </a:t>
            </a:r>
            <a:r>
              <a:rPr lang="en-US" sz="3600" i="1" dirty="0" smtClean="0">
                <a:solidFill>
                  <a:srgbClr val="00B050"/>
                </a:solidFill>
              </a:rPr>
              <a:t> </a:t>
            </a:r>
            <a:r>
              <a:rPr lang="ru-RU" sz="3600" i="1" dirty="0" err="1" smtClean="0">
                <a:solidFill>
                  <a:srgbClr val="00B050"/>
                </a:solidFill>
              </a:rPr>
              <a:t>words</a:t>
            </a:r>
            <a:r>
              <a:rPr lang="ru-RU" sz="3600" b="1" dirty="0" smtClean="0">
                <a:solidFill>
                  <a:srgbClr val="00B050"/>
                </a:solidFill>
              </a:rPr>
              <a:t> </a:t>
            </a:r>
            <a:endParaRPr lang="en-US" sz="3600" b="1" dirty="0" smtClean="0">
              <a:solidFill>
                <a:srgbClr val="00B050"/>
              </a:solidFill>
            </a:endParaRPr>
          </a:p>
          <a:p>
            <a:r>
              <a:rPr lang="en-US" sz="3600" dirty="0" smtClean="0">
                <a:solidFill>
                  <a:srgbClr val="FFC000"/>
                </a:solidFill>
              </a:rPr>
              <a:t>4. </a:t>
            </a:r>
            <a:r>
              <a:rPr lang="ru-RU" sz="3600" dirty="0" err="1" smtClean="0">
                <a:solidFill>
                  <a:srgbClr val="FFC000"/>
                </a:solidFill>
              </a:rPr>
              <a:t>Constant</a:t>
            </a:r>
            <a:r>
              <a:rPr lang="ru-RU" sz="3600" dirty="0" smtClean="0">
                <a:solidFill>
                  <a:srgbClr val="FFC000"/>
                </a:solidFill>
              </a:rPr>
              <a:t>  </a:t>
            </a:r>
            <a:r>
              <a:rPr lang="ru-RU" sz="3600" dirty="0" err="1" smtClean="0">
                <a:solidFill>
                  <a:srgbClr val="FFC000"/>
                </a:solidFill>
              </a:rPr>
              <a:t>dropping</a:t>
            </a:r>
            <a:r>
              <a:rPr lang="ru-RU" sz="3600" dirty="0" smtClean="0">
                <a:solidFill>
                  <a:srgbClr val="FFC000"/>
                </a:solidFill>
              </a:rPr>
              <a:t> </a:t>
            </a:r>
            <a:r>
              <a:rPr lang="ru-RU" sz="3600" dirty="0" err="1">
                <a:solidFill>
                  <a:srgbClr val="FFC000"/>
                </a:solidFill>
              </a:rPr>
              <a:t>wears</a:t>
            </a:r>
            <a:r>
              <a:rPr lang="ru-RU" sz="3600" dirty="0">
                <a:solidFill>
                  <a:srgbClr val="FFC000"/>
                </a:solidFill>
              </a:rPr>
              <a:t> </a:t>
            </a:r>
            <a:r>
              <a:rPr lang="ru-RU" sz="3600" dirty="0" err="1" smtClean="0">
                <a:solidFill>
                  <a:srgbClr val="FFC000"/>
                </a:solidFill>
              </a:rPr>
              <a:t>away</a:t>
            </a:r>
            <a:r>
              <a:rPr lang="ru-RU" sz="3600" smtClean="0">
                <a:solidFill>
                  <a:srgbClr val="FFC000"/>
                </a:solidFill>
              </a:rPr>
              <a:t>  </a:t>
            </a:r>
            <a:r>
              <a:rPr lang="ru-RU" sz="3600" dirty="0" err="1">
                <a:solidFill>
                  <a:srgbClr val="FFC000"/>
                </a:solidFill>
              </a:rPr>
              <a:t>a</a:t>
            </a:r>
            <a:r>
              <a:rPr lang="ru-RU" sz="3600" dirty="0">
                <a:solidFill>
                  <a:srgbClr val="FFC000"/>
                </a:solidFill>
              </a:rPr>
              <a:t> </a:t>
            </a:r>
            <a:r>
              <a:rPr lang="ru-RU" sz="3600" dirty="0" err="1" smtClean="0">
                <a:solidFill>
                  <a:srgbClr val="FFC000"/>
                </a:solidFill>
              </a:rPr>
              <a:t>stone</a:t>
            </a:r>
            <a:endParaRPr lang="en-US" sz="3600" dirty="0" smtClean="0">
              <a:solidFill>
                <a:srgbClr val="FFC000"/>
              </a:solidFill>
            </a:endParaRPr>
          </a:p>
          <a:p>
            <a:r>
              <a:rPr lang="en-US" sz="3600" i="1" dirty="0" smtClean="0">
                <a:solidFill>
                  <a:srgbClr val="FF00FF"/>
                </a:solidFill>
              </a:rPr>
              <a:t>5. </a:t>
            </a:r>
            <a:r>
              <a:rPr lang="ru-RU" sz="3600" i="1" dirty="0" err="1" smtClean="0">
                <a:solidFill>
                  <a:srgbClr val="FF00FF"/>
                </a:solidFill>
              </a:rPr>
              <a:t>Handsome</a:t>
            </a:r>
            <a:r>
              <a:rPr lang="ru-RU" sz="3600" i="1" dirty="0" smtClean="0">
                <a:solidFill>
                  <a:srgbClr val="FF00FF"/>
                </a:solidFill>
              </a:rPr>
              <a:t>  </a:t>
            </a:r>
            <a:r>
              <a:rPr lang="ru-RU" sz="3600" i="1" dirty="0" err="1" smtClean="0">
                <a:solidFill>
                  <a:srgbClr val="FF00FF"/>
                </a:solidFill>
              </a:rPr>
              <a:t>is</a:t>
            </a:r>
            <a:r>
              <a:rPr lang="ru-RU" sz="3600" i="1" dirty="0" smtClean="0">
                <a:solidFill>
                  <a:srgbClr val="FF00FF"/>
                </a:solidFill>
              </a:rPr>
              <a:t>  </a:t>
            </a:r>
            <a:r>
              <a:rPr lang="ru-RU" sz="3600" i="1" dirty="0" err="1">
                <a:solidFill>
                  <a:srgbClr val="FF00FF"/>
                </a:solidFill>
              </a:rPr>
              <a:t>a</a:t>
            </a:r>
            <a:r>
              <a:rPr lang="ru-RU" sz="3600" i="1" dirty="0">
                <a:solidFill>
                  <a:srgbClr val="FF00FF"/>
                </a:solidFill>
              </a:rPr>
              <a:t> </a:t>
            </a:r>
            <a:r>
              <a:rPr lang="ru-RU" sz="3600" i="1" dirty="0" smtClean="0">
                <a:solidFill>
                  <a:srgbClr val="FF00FF"/>
                </a:solidFill>
              </a:rPr>
              <a:t> </a:t>
            </a:r>
            <a:r>
              <a:rPr lang="ru-RU" sz="3600" i="1" dirty="0" err="1" smtClean="0">
                <a:solidFill>
                  <a:srgbClr val="FF00FF"/>
                </a:solidFill>
              </a:rPr>
              <a:t>handsome</a:t>
            </a:r>
            <a:r>
              <a:rPr lang="ru-RU" sz="3600" i="1" dirty="0" smtClean="0">
                <a:solidFill>
                  <a:srgbClr val="FF00FF"/>
                </a:solidFill>
              </a:rPr>
              <a:t>  </a:t>
            </a:r>
            <a:r>
              <a:rPr lang="ru-RU" sz="3600" i="1" dirty="0" err="1" smtClean="0">
                <a:solidFill>
                  <a:srgbClr val="FF00FF"/>
                </a:solidFill>
              </a:rPr>
              <a:t>does</a:t>
            </a:r>
            <a:r>
              <a:rPr lang="ru-RU" sz="3600" i="1" dirty="0" smtClean="0">
                <a:solidFill>
                  <a:srgbClr val="FF00FF"/>
                </a:solidFill>
              </a:rPr>
              <a:t> </a:t>
            </a:r>
            <a:r>
              <a:rPr lang="ru-RU" sz="3600" dirty="0" smtClean="0">
                <a:solidFill>
                  <a:srgbClr val="FF00FF"/>
                </a:solidFill>
              </a:rPr>
              <a:t> </a:t>
            </a:r>
            <a:endParaRPr lang="en-US" sz="3600" dirty="0" smtClean="0">
              <a:solidFill>
                <a:srgbClr val="FF00FF"/>
              </a:solidFill>
            </a:endParaRPr>
          </a:p>
          <a:p>
            <a:r>
              <a:rPr lang="en-US" sz="3600" i="1" dirty="0" smtClean="0">
                <a:solidFill>
                  <a:srgbClr val="C00000"/>
                </a:solidFill>
              </a:rPr>
              <a:t>6. </a:t>
            </a:r>
            <a:r>
              <a:rPr lang="ru-RU" sz="3600" i="1" dirty="0" err="1" smtClean="0">
                <a:solidFill>
                  <a:srgbClr val="C00000"/>
                </a:solidFill>
              </a:rPr>
              <a:t>Make</a:t>
            </a:r>
            <a:r>
              <a:rPr lang="ru-RU" sz="3600" i="1" dirty="0" smtClean="0">
                <a:solidFill>
                  <a:srgbClr val="C00000"/>
                </a:solidFill>
              </a:rPr>
              <a:t>  </a:t>
            </a:r>
            <a:r>
              <a:rPr lang="ru-RU" sz="3600" i="1" dirty="0" err="1">
                <a:solidFill>
                  <a:srgbClr val="C00000"/>
                </a:solidFill>
              </a:rPr>
              <a:t>hay</a:t>
            </a:r>
            <a:r>
              <a:rPr lang="ru-RU" sz="3600" i="1" dirty="0">
                <a:solidFill>
                  <a:srgbClr val="C00000"/>
                </a:solidFill>
              </a:rPr>
              <a:t> </a:t>
            </a:r>
            <a:r>
              <a:rPr lang="ru-RU" sz="3600" i="1" dirty="0" smtClean="0">
                <a:solidFill>
                  <a:srgbClr val="C00000"/>
                </a:solidFill>
              </a:rPr>
              <a:t> </a:t>
            </a:r>
            <a:r>
              <a:rPr lang="ru-RU" sz="3600" i="1" dirty="0" err="1" smtClean="0">
                <a:solidFill>
                  <a:srgbClr val="C00000"/>
                </a:solidFill>
              </a:rPr>
              <a:t>while</a:t>
            </a:r>
            <a:r>
              <a:rPr lang="ru-RU" sz="3600" i="1" dirty="0" smtClean="0">
                <a:solidFill>
                  <a:srgbClr val="C00000"/>
                </a:solidFill>
              </a:rPr>
              <a:t>  </a:t>
            </a:r>
            <a:r>
              <a:rPr lang="ru-RU" sz="3600" i="1" dirty="0" err="1">
                <a:solidFill>
                  <a:srgbClr val="C00000"/>
                </a:solidFill>
              </a:rPr>
              <a:t>the</a:t>
            </a:r>
            <a:r>
              <a:rPr lang="ru-RU" sz="3600" i="1" dirty="0">
                <a:solidFill>
                  <a:srgbClr val="C00000"/>
                </a:solidFill>
              </a:rPr>
              <a:t> </a:t>
            </a:r>
            <a:r>
              <a:rPr lang="ru-RU" sz="3600" i="1" dirty="0" err="1" smtClean="0">
                <a:solidFill>
                  <a:srgbClr val="C00000"/>
                </a:solidFill>
              </a:rPr>
              <a:t>Sun</a:t>
            </a:r>
            <a:r>
              <a:rPr lang="en-US" sz="3600" i="1" dirty="0" smtClean="0">
                <a:solidFill>
                  <a:srgbClr val="C00000"/>
                </a:solidFill>
              </a:rPr>
              <a:t> </a:t>
            </a:r>
            <a:r>
              <a:rPr lang="ru-RU" sz="3600" i="1" dirty="0" smtClean="0">
                <a:solidFill>
                  <a:srgbClr val="C00000"/>
                </a:solidFill>
              </a:rPr>
              <a:t> </a:t>
            </a:r>
            <a:r>
              <a:rPr lang="ru-RU" sz="3600" i="1" dirty="0" err="1" smtClean="0">
                <a:solidFill>
                  <a:srgbClr val="C00000"/>
                </a:solidFill>
              </a:rPr>
              <a:t>shines</a:t>
            </a:r>
            <a:r>
              <a:rPr lang="ru-RU" sz="3600" b="1" dirty="0" smtClean="0">
                <a:solidFill>
                  <a:srgbClr val="C00000"/>
                </a:solidFill>
              </a:rPr>
              <a:t> </a:t>
            </a:r>
            <a:endParaRPr lang="en-US" sz="3600" b="1" dirty="0" smtClean="0">
              <a:solidFill>
                <a:srgbClr val="C00000"/>
              </a:solidFill>
            </a:endParaRPr>
          </a:p>
          <a:p>
            <a:r>
              <a:rPr lang="en-US" sz="3600" i="1" dirty="0" smtClean="0">
                <a:solidFill>
                  <a:srgbClr val="00B0F0"/>
                </a:solidFill>
              </a:rPr>
              <a:t>7. </a:t>
            </a:r>
            <a:r>
              <a:rPr lang="ru-RU" sz="3600" i="1" dirty="0" err="1" smtClean="0">
                <a:solidFill>
                  <a:srgbClr val="00B0F0"/>
                </a:solidFill>
              </a:rPr>
              <a:t>Live</a:t>
            </a:r>
            <a:r>
              <a:rPr lang="ru-RU" sz="3600" i="1" dirty="0" smtClean="0">
                <a:solidFill>
                  <a:srgbClr val="00B0F0"/>
                </a:solidFill>
              </a:rPr>
              <a:t>  </a:t>
            </a:r>
            <a:r>
              <a:rPr lang="ru-RU" sz="3600" i="1" dirty="0" err="1" smtClean="0">
                <a:solidFill>
                  <a:srgbClr val="00B0F0"/>
                </a:solidFill>
              </a:rPr>
              <a:t>and</a:t>
            </a:r>
            <a:r>
              <a:rPr lang="ru-RU" sz="3600" i="1" dirty="0" smtClean="0">
                <a:solidFill>
                  <a:srgbClr val="00B0F0"/>
                </a:solidFill>
              </a:rPr>
              <a:t>  </a:t>
            </a:r>
            <a:r>
              <a:rPr lang="ru-RU" sz="3600" i="1" dirty="0" err="1">
                <a:solidFill>
                  <a:srgbClr val="00B0F0"/>
                </a:solidFill>
              </a:rPr>
              <a:t>learn</a:t>
            </a:r>
            <a:r>
              <a:rPr lang="ru-RU" sz="3600" dirty="0">
                <a:solidFill>
                  <a:srgbClr val="00B0F0"/>
                </a:solidFill>
              </a:rPr>
              <a:t> </a:t>
            </a:r>
            <a:endParaRPr lang="en-US" sz="3600" dirty="0" smtClean="0">
              <a:solidFill>
                <a:srgbClr val="00B0F0"/>
              </a:solidFill>
            </a:endParaRPr>
          </a:p>
          <a:p>
            <a:r>
              <a:rPr lang="en-US" sz="3600" i="1" dirty="0" smtClean="0"/>
              <a:t>8. </a:t>
            </a:r>
            <a:r>
              <a:rPr lang="ru-RU" sz="3600" i="1" dirty="0" err="1" smtClean="0"/>
              <a:t>Practice</a:t>
            </a:r>
            <a:r>
              <a:rPr lang="ru-RU" sz="3600" i="1" dirty="0" smtClean="0"/>
              <a:t>  </a:t>
            </a:r>
            <a:r>
              <a:rPr lang="ru-RU" sz="3600" i="1" dirty="0" err="1" smtClean="0"/>
              <a:t>makes</a:t>
            </a:r>
            <a:r>
              <a:rPr lang="ru-RU" sz="3600" i="1" dirty="0" smtClean="0"/>
              <a:t>  </a:t>
            </a:r>
            <a:r>
              <a:rPr lang="ru-RU" sz="3600" i="1" dirty="0" err="1" smtClean="0"/>
              <a:t>perfect</a:t>
            </a:r>
            <a:endParaRPr lang="en-US" sz="3600" i="1" dirty="0" smtClean="0"/>
          </a:p>
          <a:p>
            <a:r>
              <a:rPr lang="en-US" sz="3600" i="1" dirty="0" smtClean="0">
                <a:solidFill>
                  <a:srgbClr val="0070C0"/>
                </a:solidFill>
              </a:rPr>
              <a:t>9. A</a:t>
            </a:r>
            <a:r>
              <a:rPr lang="en-US" sz="3600" i="1" dirty="0" smtClean="0"/>
              <a:t> </a:t>
            </a:r>
            <a:r>
              <a:rPr lang="en-US" sz="3600" i="1" dirty="0">
                <a:solidFill>
                  <a:srgbClr val="0070C0"/>
                </a:solidFill>
              </a:rPr>
              <a:t>little learning is a dangerous </a:t>
            </a:r>
            <a:r>
              <a:rPr lang="ru-RU" sz="3600" i="1" dirty="0" smtClean="0">
                <a:solidFill>
                  <a:srgbClr val="0070C0"/>
                </a:solidFill>
              </a:rPr>
              <a:t> </a:t>
            </a:r>
            <a:r>
              <a:rPr lang="en-US" sz="3600" i="1" dirty="0" smtClean="0">
                <a:solidFill>
                  <a:srgbClr val="0070C0"/>
                </a:solidFill>
              </a:rPr>
              <a:t>thing</a:t>
            </a:r>
          </a:p>
          <a:p>
            <a:r>
              <a:rPr lang="en-US" sz="3600" i="1" dirty="0" smtClean="0">
                <a:solidFill>
                  <a:srgbClr val="00B050"/>
                </a:solidFill>
              </a:rPr>
              <a:t>10. </a:t>
            </a:r>
            <a:r>
              <a:rPr lang="ru-RU" sz="3600" i="1" dirty="0" err="1" smtClean="0">
                <a:solidFill>
                  <a:srgbClr val="00B050"/>
                </a:solidFill>
              </a:rPr>
              <a:t>All</a:t>
            </a:r>
            <a:r>
              <a:rPr lang="ru-RU" sz="3600" i="1" dirty="0" smtClean="0">
                <a:solidFill>
                  <a:srgbClr val="00B050"/>
                </a:solidFill>
              </a:rPr>
              <a:t> </a:t>
            </a:r>
            <a:r>
              <a:rPr lang="ru-RU" sz="3600" i="1" dirty="0" err="1">
                <a:solidFill>
                  <a:srgbClr val="00B050"/>
                </a:solidFill>
              </a:rPr>
              <a:t>work</a:t>
            </a:r>
            <a:r>
              <a:rPr lang="ru-RU" sz="3600" i="1" dirty="0">
                <a:solidFill>
                  <a:srgbClr val="00B050"/>
                </a:solidFill>
              </a:rPr>
              <a:t> </a:t>
            </a:r>
            <a:r>
              <a:rPr lang="ru-RU" sz="3600" i="1" dirty="0" err="1">
                <a:solidFill>
                  <a:srgbClr val="00B050"/>
                </a:solidFill>
              </a:rPr>
              <a:t>and</a:t>
            </a:r>
            <a:r>
              <a:rPr lang="ru-RU" sz="3600" i="1" dirty="0">
                <a:solidFill>
                  <a:srgbClr val="00B050"/>
                </a:solidFill>
              </a:rPr>
              <a:t> </a:t>
            </a:r>
            <a:r>
              <a:rPr lang="ru-RU" sz="3600" i="1" dirty="0" err="1">
                <a:solidFill>
                  <a:srgbClr val="00B050"/>
                </a:solidFill>
              </a:rPr>
              <a:t>no</a:t>
            </a:r>
            <a:r>
              <a:rPr lang="ru-RU" sz="3600" i="1" dirty="0">
                <a:solidFill>
                  <a:srgbClr val="00B050"/>
                </a:solidFill>
              </a:rPr>
              <a:t> </a:t>
            </a:r>
            <a:r>
              <a:rPr lang="ru-RU" sz="3600" i="1" dirty="0" err="1" smtClean="0">
                <a:solidFill>
                  <a:srgbClr val="00B050"/>
                </a:solidFill>
              </a:rPr>
              <a:t>play</a:t>
            </a:r>
            <a:r>
              <a:rPr lang="en-US" sz="3600" i="1" dirty="0" smtClean="0">
                <a:solidFill>
                  <a:srgbClr val="00B050"/>
                </a:solidFill>
              </a:rPr>
              <a:t> </a:t>
            </a:r>
            <a:r>
              <a:rPr lang="ru-RU" sz="3600" i="1" dirty="0" err="1" smtClean="0">
                <a:solidFill>
                  <a:srgbClr val="00B050"/>
                </a:solidFill>
              </a:rPr>
              <a:t>makes</a:t>
            </a:r>
            <a:r>
              <a:rPr lang="ru-RU" sz="3600" i="1" dirty="0" smtClean="0">
                <a:solidFill>
                  <a:srgbClr val="00B050"/>
                </a:solidFill>
              </a:rPr>
              <a:t> </a:t>
            </a:r>
            <a:r>
              <a:rPr lang="ru-RU" sz="3600" i="1" dirty="0" err="1">
                <a:solidFill>
                  <a:srgbClr val="00B050"/>
                </a:solidFill>
              </a:rPr>
              <a:t>Jack</a:t>
            </a:r>
            <a:r>
              <a:rPr lang="ru-RU" sz="3600" i="1" dirty="0">
                <a:solidFill>
                  <a:srgbClr val="00B050"/>
                </a:solidFill>
              </a:rPr>
              <a:t> </a:t>
            </a:r>
            <a:r>
              <a:rPr lang="ru-RU" sz="3600" i="1" dirty="0" err="1">
                <a:solidFill>
                  <a:srgbClr val="00B050"/>
                </a:solidFill>
              </a:rPr>
              <a:t>a</a:t>
            </a:r>
            <a:r>
              <a:rPr lang="ru-RU" sz="3600" i="1" dirty="0">
                <a:solidFill>
                  <a:srgbClr val="00B050"/>
                </a:solidFill>
              </a:rPr>
              <a:t> </a:t>
            </a:r>
            <a:r>
              <a:rPr lang="ru-RU" sz="3600" i="1" dirty="0" err="1">
                <a:solidFill>
                  <a:srgbClr val="00B050"/>
                </a:solidFill>
              </a:rPr>
              <a:t>dull</a:t>
            </a:r>
            <a:r>
              <a:rPr lang="ru-RU" sz="3600" i="1" dirty="0">
                <a:solidFill>
                  <a:srgbClr val="00B050"/>
                </a:solidFill>
              </a:rPr>
              <a:t> </a:t>
            </a:r>
            <a:r>
              <a:rPr lang="ru-RU" sz="3600" i="1" dirty="0" err="1" smtClean="0">
                <a:solidFill>
                  <a:srgbClr val="00B050"/>
                </a:solidFill>
              </a:rPr>
              <a:t>bo</a:t>
            </a:r>
            <a:r>
              <a:rPr lang="en-US" sz="3600" i="1" dirty="0">
                <a:solidFill>
                  <a:srgbClr val="00B050"/>
                </a:solidFill>
              </a:rPr>
              <a:t>y</a:t>
            </a:r>
            <a:endParaRPr lang="en-US" sz="3600" i="1" dirty="0" smtClean="0">
              <a:solidFill>
                <a:srgbClr val="00B050"/>
              </a:solidFill>
            </a:endParaRPr>
          </a:p>
          <a:p>
            <a:endParaRPr lang="en-US" sz="4000" b="1" u="sng" dirty="0" smtClean="0">
              <a:solidFill>
                <a:srgbClr val="0070C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0"/>
            <a:ext cx="9144000" cy="68788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0" i="0" strike="noStrike" cap="none" normalizeH="0" baseline="0" dirty="0" smtClean="0">
                <a:ln>
                  <a:noFill/>
                </a:ln>
                <a:solidFill>
                  <a:srgbClr val="C00000"/>
                </a:solidFill>
                <a:effectLst/>
                <a:latin typeface="Arial" pitchFamily="34" charset="0"/>
                <a:ea typeface="Times New Roman" pitchFamily="18" charset="0"/>
                <a:cs typeface="Arial" pitchFamily="34" charset="0"/>
              </a:rPr>
              <a:t> 1.</a:t>
            </a:r>
            <a:r>
              <a:rPr kumimoji="0" lang="en-US" sz="1800" b="0" i="0" strike="noStrike" cap="none" normalizeH="0" dirty="0" smtClean="0">
                <a:ln>
                  <a:noFill/>
                </a:ln>
                <a:solidFill>
                  <a:srgbClr val="C00000"/>
                </a:solidFill>
                <a:effectLst/>
                <a:latin typeface="Arial" pitchFamily="34" charset="0"/>
                <a:ea typeface="Times New Roman" pitchFamily="18" charset="0"/>
                <a:cs typeface="Arial" pitchFamily="34" charset="0"/>
              </a:rPr>
              <a:t> </a:t>
            </a:r>
            <a:r>
              <a:rPr kumimoji="0" lang="ru-RU" sz="1800" b="0" i="0" strike="noStrike" cap="none" normalizeH="0" baseline="0" dirty="0" smtClean="0">
                <a:ln>
                  <a:noFill/>
                </a:ln>
                <a:solidFill>
                  <a:srgbClr val="C00000"/>
                </a:solidFill>
                <a:effectLst/>
                <a:latin typeface="Arial" pitchFamily="34" charset="0"/>
                <a:ea typeface="Times New Roman" pitchFamily="18" charset="0"/>
                <a:cs typeface="Arial" pitchFamily="34" charset="0"/>
              </a:rPr>
              <a:t>Праздный ум </a:t>
            </a:r>
            <a:r>
              <a:rPr kumimoji="0" lang="ru-RU" sz="1800" b="0" i="0" strike="noStrike" cap="none" normalizeH="0" baseline="0" dirty="0" smtClean="0">
                <a:ln>
                  <a:noFill/>
                </a:ln>
                <a:solidFill>
                  <a:srgbClr val="C00000"/>
                </a:solidFill>
                <a:effectLst/>
                <a:latin typeface="Calibri"/>
                <a:ea typeface="Times New Roman" pitchFamily="18" charset="0"/>
                <a:cs typeface="Arial" pitchFamily="34" charset="0"/>
              </a:rPr>
              <a:t>–</a:t>
            </a:r>
            <a:r>
              <a:rPr kumimoji="0" lang="ru-RU" sz="1800" b="0" i="0" strike="noStrike" cap="none" normalizeH="0" baseline="0" dirty="0" smtClean="0">
                <a:ln>
                  <a:noFill/>
                </a:ln>
                <a:solidFill>
                  <a:srgbClr val="C00000"/>
                </a:solidFill>
                <a:effectLst/>
                <a:latin typeface="Arial" pitchFamily="34" charset="0"/>
                <a:ea typeface="Times New Roman" pitchFamily="18" charset="0"/>
                <a:cs typeface="Arial" pitchFamily="34" charset="0"/>
              </a:rPr>
              <a:t> мастерская дьявола.</a:t>
            </a:r>
            <a:r>
              <a:rPr kumimoji="0" lang="en-US" sz="1800" b="0" i="0" strike="noStrike" cap="none" normalizeH="0" baseline="0" dirty="0" smtClean="0">
                <a:ln>
                  <a:noFill/>
                </a:ln>
                <a:solidFill>
                  <a:srgbClr val="C00000"/>
                </a:solidFill>
                <a:effectLst/>
                <a:latin typeface="Calibri"/>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tabLst/>
            </a:pPr>
            <a:r>
              <a:rPr kumimoji="0" lang="en-US" sz="1800" b="0" i="0"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ru-RU" sz="1800" b="0"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Сравнение:</a:t>
            </a:r>
            <a:r>
              <a:rPr kumimoji="0" lang="ru-RU" sz="1800" b="1"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ru-RU" sz="1800" b="0" i="0" strike="noStrike" cap="none" normalizeH="0" baseline="0" dirty="0" smtClean="0">
                <a:ln>
                  <a:noFill/>
                </a:ln>
                <a:solidFill>
                  <a:srgbClr val="C00000"/>
                </a:solidFill>
                <a:effectLst/>
                <a:latin typeface="Arial" pitchFamily="34" charset="0"/>
                <a:ea typeface="Times New Roman" pitchFamily="18" charset="0"/>
                <a:cs typeface="Arial" pitchFamily="34" charset="0"/>
              </a:rPr>
              <a:t>Труд человека кормит, а лень портит.</a:t>
            </a:r>
            <a:endParaRPr kumimoji="0" lang="en-US" sz="1800" b="0" i="0"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800" b="0" i="0" strike="noStrike" cap="none" normalizeH="0" baseline="0" dirty="0" smtClean="0">
                <a:ln>
                  <a:noFill/>
                </a:ln>
                <a:solidFill>
                  <a:srgbClr val="008080"/>
                </a:solidFill>
                <a:effectLst/>
                <a:latin typeface="Arial" pitchFamily="34" charset="0"/>
                <a:ea typeface="Times New Roman" pitchFamily="18" charset="0"/>
                <a:cs typeface="Arial" pitchFamily="34" charset="0"/>
              </a:rPr>
              <a:t> 2. </a:t>
            </a:r>
            <a:r>
              <a:rPr kumimoji="0" lang="ru-RU" sz="1800" b="0" i="0" strike="noStrike" cap="none" normalizeH="0" baseline="0" dirty="0" smtClean="0">
                <a:ln>
                  <a:noFill/>
                </a:ln>
                <a:solidFill>
                  <a:srgbClr val="008080"/>
                </a:solidFill>
                <a:effectLst/>
                <a:latin typeface="Arial" pitchFamily="34" charset="0"/>
                <a:ea typeface="Times New Roman" pitchFamily="18" charset="0"/>
                <a:cs typeface="Arial" pitchFamily="34" charset="0"/>
              </a:rPr>
              <a:t>Сначала дело, потом удовольствие.</a:t>
            </a:r>
            <a:endParaRPr kumimoji="0" lang="en-US" sz="1800" b="0" i="0" strike="noStrike" cap="none" normalizeH="0" baseline="0" dirty="0" smtClean="0">
              <a:ln>
                <a:noFill/>
              </a:ln>
              <a:solidFill>
                <a:srgbClr val="00808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dirty="0" smtClean="0">
                <a:solidFill>
                  <a:srgbClr val="008080"/>
                </a:solidFill>
                <a:latin typeface="Arial" pitchFamily="34" charset="0"/>
                <a:ea typeface="Times New Roman" pitchFamily="18" charset="0"/>
                <a:cs typeface="Arial" pitchFamily="34" charset="0"/>
              </a:rPr>
              <a:t>       </a:t>
            </a:r>
            <a:r>
              <a:rPr kumimoji="0" lang="ru-RU" sz="18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Сравнение: </a:t>
            </a:r>
            <a:r>
              <a:rPr kumimoji="0" lang="ru-RU" sz="1800" b="0" i="0" strike="noStrike" cap="none" normalizeH="0" baseline="0" dirty="0" smtClean="0">
                <a:ln>
                  <a:noFill/>
                </a:ln>
                <a:solidFill>
                  <a:srgbClr val="008080"/>
                </a:solidFill>
                <a:effectLst/>
                <a:latin typeface="Arial" pitchFamily="34" charset="0"/>
                <a:ea typeface="Times New Roman" pitchFamily="18" charset="0"/>
                <a:cs typeface="Arial" pitchFamily="34" charset="0"/>
              </a:rPr>
              <a:t>Кончил дело - гуляй смело.</a:t>
            </a:r>
            <a:endParaRPr kumimoji="0" lang="en-US" sz="1800" b="0" i="0" strike="noStrike" cap="none" normalizeH="0" baseline="0" dirty="0" smtClean="0">
              <a:ln>
                <a:noFill/>
              </a:ln>
              <a:solidFill>
                <a:srgbClr val="00808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800" b="0" i="0" strike="noStrike" cap="none" normalizeH="0" baseline="0" dirty="0" smtClean="0">
                <a:ln>
                  <a:noFill/>
                </a:ln>
                <a:solidFill>
                  <a:srgbClr val="C00000"/>
                </a:solidFill>
                <a:effectLst/>
                <a:latin typeface="Arial" pitchFamily="34" charset="0"/>
                <a:ea typeface="Times New Roman" pitchFamily="18" charset="0"/>
                <a:cs typeface="Arial" pitchFamily="34" charset="0"/>
              </a:rPr>
              <a:t> 3. </a:t>
            </a:r>
            <a:r>
              <a:rPr kumimoji="0" lang="ru-RU" sz="1800" b="0" i="0" strike="noStrike" cap="none" normalizeH="0" baseline="0" dirty="0" smtClean="0">
                <a:ln>
                  <a:noFill/>
                </a:ln>
                <a:solidFill>
                  <a:srgbClr val="C00000"/>
                </a:solidFill>
                <a:effectLst/>
                <a:latin typeface="Arial" pitchFamily="34" charset="0"/>
                <a:ea typeface="Times New Roman" pitchFamily="18" charset="0"/>
                <a:cs typeface="Arial" pitchFamily="34" charset="0"/>
              </a:rPr>
              <a:t>Дела, а не слова.</a:t>
            </a:r>
            <a:endParaRPr kumimoji="0" lang="en-US" sz="1800" b="0" i="0"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800" b="0" i="0"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ru-RU" sz="1800" b="0" i="0"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ru-RU" sz="1800" b="0"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Сравнение:</a:t>
            </a:r>
            <a:r>
              <a:rPr kumimoji="0" lang="ru-RU" sz="1800" b="1"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ru-RU" sz="1800" b="0" i="0" strike="noStrike" cap="none" normalizeH="0" baseline="0" dirty="0" smtClean="0">
                <a:ln>
                  <a:noFill/>
                </a:ln>
                <a:solidFill>
                  <a:srgbClr val="C00000"/>
                </a:solidFill>
                <a:effectLst/>
                <a:latin typeface="Arial" pitchFamily="34" charset="0"/>
                <a:ea typeface="Times New Roman" pitchFamily="18" charset="0"/>
                <a:cs typeface="Arial" pitchFamily="34" charset="0"/>
              </a:rPr>
              <a:t>Больше дела, меньше слов.</a:t>
            </a:r>
            <a:endParaRPr kumimoji="0" lang="en-US" sz="1800" b="0" i="0"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800" b="0" i="0" strike="noStrike" cap="none" normalizeH="0" baseline="0" dirty="0" smtClean="0">
                <a:ln>
                  <a:noFill/>
                </a:ln>
                <a:solidFill>
                  <a:srgbClr val="008080"/>
                </a:solidFill>
                <a:effectLst/>
                <a:latin typeface="Arial" pitchFamily="34" charset="0"/>
                <a:ea typeface="Times New Roman" pitchFamily="18" charset="0"/>
                <a:cs typeface="Arial" pitchFamily="34" charset="0"/>
              </a:rPr>
              <a:t> 4. </a:t>
            </a:r>
            <a:r>
              <a:rPr kumimoji="0" lang="ru-RU" sz="1800" b="0" i="0" strike="noStrike" cap="none" normalizeH="0" baseline="0" dirty="0" smtClean="0">
                <a:ln>
                  <a:noFill/>
                </a:ln>
                <a:solidFill>
                  <a:srgbClr val="008080"/>
                </a:solidFill>
                <a:effectLst/>
                <a:latin typeface="Arial" pitchFamily="34" charset="0"/>
                <a:ea typeface="Times New Roman" pitchFamily="18" charset="0"/>
                <a:cs typeface="Arial" pitchFamily="34" charset="0"/>
              </a:rPr>
              <a:t>Постоянно падающие капли точат камень. </a:t>
            </a:r>
            <a:endParaRPr kumimoji="0" lang="en-US" sz="1800" b="0" i="0" strike="noStrike" cap="none" normalizeH="0" baseline="0" dirty="0" smtClean="0">
              <a:ln>
                <a:noFill/>
              </a:ln>
              <a:solidFill>
                <a:srgbClr val="00808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800" b="0" i="0" strike="noStrike" cap="none" normalizeH="0" baseline="0" dirty="0" smtClean="0">
                <a:ln>
                  <a:noFill/>
                </a:ln>
                <a:solidFill>
                  <a:srgbClr val="008080"/>
                </a:solidFill>
                <a:effectLst/>
                <a:latin typeface="Arial" pitchFamily="34" charset="0"/>
                <a:ea typeface="Times New Roman" pitchFamily="18" charset="0"/>
                <a:cs typeface="Arial" pitchFamily="34" charset="0"/>
              </a:rPr>
              <a:t>      </a:t>
            </a:r>
            <a:r>
              <a:rPr kumimoji="0" lang="ru-RU" sz="18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Сравнение:</a:t>
            </a:r>
            <a:r>
              <a:rPr kumimoji="0" lang="ru-RU" sz="1800" b="1"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 </a:t>
            </a:r>
            <a:r>
              <a:rPr kumimoji="0" lang="ru-RU" sz="1800" b="0" i="0" strike="noStrike" cap="none" normalizeH="0" baseline="0" dirty="0" smtClean="0">
                <a:ln>
                  <a:noFill/>
                </a:ln>
                <a:solidFill>
                  <a:srgbClr val="008080"/>
                </a:solidFill>
                <a:effectLst/>
                <a:latin typeface="Arial" pitchFamily="34" charset="0"/>
                <a:ea typeface="Times New Roman" pitchFamily="18" charset="0"/>
                <a:cs typeface="Arial" pitchFamily="34" charset="0"/>
              </a:rPr>
              <a:t>Терпение и труд всё перетрут.</a:t>
            </a:r>
            <a:endParaRPr kumimoji="0" lang="en-US" sz="1800" b="0" i="0" strike="noStrike" cap="none" normalizeH="0" baseline="0" dirty="0" smtClean="0">
              <a:ln>
                <a:noFill/>
              </a:ln>
              <a:solidFill>
                <a:srgbClr val="00808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800" b="0" i="0" strike="noStrike" cap="none" normalizeH="0" baseline="0" dirty="0" smtClean="0">
                <a:ln>
                  <a:noFill/>
                </a:ln>
                <a:solidFill>
                  <a:srgbClr val="C00000"/>
                </a:solidFill>
                <a:effectLst/>
                <a:latin typeface="Arial" pitchFamily="34" charset="0"/>
                <a:ea typeface="Times New Roman" pitchFamily="18" charset="0"/>
                <a:cs typeface="Arial" pitchFamily="34" charset="0"/>
              </a:rPr>
              <a:t> 5.</a:t>
            </a:r>
            <a:r>
              <a:rPr kumimoji="0" lang="ru-RU" sz="1800" b="0" i="0" strike="noStrike" cap="none" normalizeH="0" baseline="0" dirty="0" smtClean="0">
                <a:ln>
                  <a:noFill/>
                </a:ln>
                <a:solidFill>
                  <a:srgbClr val="C00000"/>
                </a:solidFill>
                <a:effectLst/>
                <a:latin typeface="Arial" pitchFamily="34" charset="0"/>
                <a:ea typeface="Times New Roman" pitchFamily="18" charset="0"/>
                <a:cs typeface="Arial" pitchFamily="34" charset="0"/>
              </a:rPr>
              <a:t>Красив тот, кто красиво поступает.</a:t>
            </a:r>
            <a:endParaRPr kumimoji="0" lang="en-US" sz="1800" b="0" i="0"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800" b="0" i="0"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ru-RU" sz="1800" b="0" i="0"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ru-RU" sz="1800" b="0"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Сравнение:</a:t>
            </a:r>
            <a:r>
              <a:rPr kumimoji="0" lang="ru-RU" sz="1800" b="1"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ru-RU" sz="1800" b="0" i="0" strike="noStrike" cap="none" normalizeH="0" baseline="0" dirty="0" smtClean="0">
                <a:ln>
                  <a:noFill/>
                </a:ln>
                <a:solidFill>
                  <a:srgbClr val="C00000"/>
                </a:solidFill>
                <a:effectLst/>
                <a:latin typeface="Arial" pitchFamily="34" charset="0"/>
                <a:ea typeface="Times New Roman" pitchFamily="18" charset="0"/>
                <a:cs typeface="Arial" pitchFamily="34" charset="0"/>
              </a:rPr>
              <a:t>Не по виду суди, а по делам гляди</a:t>
            </a:r>
            <a:r>
              <a:rPr kumimoji="0" lang="ru-RU" sz="1800" b="0" i="0" strike="noStrike" cap="none" normalizeH="0" baseline="0" dirty="0" smtClean="0">
                <a:ln>
                  <a:noFill/>
                </a:ln>
                <a:solidFill>
                  <a:srgbClr val="008080"/>
                </a:solidFill>
                <a:effectLst/>
                <a:latin typeface="Arial" pitchFamily="34" charset="0"/>
                <a:ea typeface="Times New Roman" pitchFamily="18" charset="0"/>
                <a:cs typeface="Arial" pitchFamily="34" charset="0"/>
              </a:rPr>
              <a:t>.</a:t>
            </a:r>
            <a:endParaRPr kumimoji="0" lang="en-US" sz="1800" b="0" i="0" strike="noStrike" cap="none" normalizeH="0" baseline="0" dirty="0" smtClean="0">
              <a:ln>
                <a:noFill/>
              </a:ln>
              <a:solidFill>
                <a:srgbClr val="00808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800" b="0" i="0" strike="noStrike" cap="none" normalizeH="0" baseline="0" dirty="0" smtClean="0">
                <a:ln>
                  <a:noFill/>
                </a:ln>
                <a:solidFill>
                  <a:srgbClr val="008080"/>
                </a:solidFill>
                <a:effectLst/>
                <a:latin typeface="Arial" pitchFamily="34" charset="0"/>
                <a:ea typeface="Times New Roman" pitchFamily="18" charset="0"/>
                <a:cs typeface="Arial" pitchFamily="34" charset="0"/>
              </a:rPr>
              <a:t> 6. </a:t>
            </a:r>
            <a:r>
              <a:rPr kumimoji="0" lang="ru-RU" sz="1800" b="0" i="0" strike="noStrike" cap="none" normalizeH="0" baseline="0" dirty="0" smtClean="0">
                <a:ln>
                  <a:noFill/>
                </a:ln>
                <a:solidFill>
                  <a:srgbClr val="008080"/>
                </a:solidFill>
                <a:effectLst/>
                <a:latin typeface="Arial" pitchFamily="34" charset="0"/>
                <a:ea typeface="Times New Roman" pitchFamily="18" charset="0"/>
                <a:cs typeface="Arial" pitchFamily="34" charset="0"/>
              </a:rPr>
              <a:t>Готовь сено, пока солнце светит.</a:t>
            </a:r>
            <a:endParaRPr kumimoji="0" lang="en-US" sz="1800" b="0" i="0" strike="noStrike" cap="none" normalizeH="0" baseline="0" dirty="0" smtClean="0">
              <a:ln>
                <a:noFill/>
              </a:ln>
              <a:solidFill>
                <a:srgbClr val="00808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dirty="0" smtClean="0">
                <a:solidFill>
                  <a:srgbClr val="008080"/>
                </a:solidFill>
                <a:latin typeface="Calibri"/>
                <a:ea typeface="Times New Roman" pitchFamily="18" charset="0"/>
                <a:cs typeface="Arial" pitchFamily="34" charset="0"/>
              </a:rPr>
              <a:t>      </a:t>
            </a:r>
            <a:r>
              <a:rPr kumimoji="0" lang="ru-RU" sz="1800" b="0" i="0" strike="noStrike" cap="none" normalizeH="0" baseline="0" dirty="0" smtClean="0">
                <a:ln>
                  <a:noFill/>
                </a:ln>
                <a:solidFill>
                  <a:srgbClr val="008080"/>
                </a:solidFill>
                <a:effectLst/>
                <a:latin typeface="Arial" pitchFamily="34" charset="0"/>
                <a:ea typeface="Times New Roman" pitchFamily="18" charset="0"/>
                <a:cs typeface="Arial" pitchFamily="34" charset="0"/>
              </a:rPr>
              <a:t> </a:t>
            </a:r>
            <a:r>
              <a:rPr kumimoji="0" lang="ru-RU" sz="18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Сравнение:</a:t>
            </a:r>
            <a:r>
              <a:rPr kumimoji="0" lang="ru-RU" sz="1800" b="1"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 </a:t>
            </a:r>
            <a:r>
              <a:rPr kumimoji="0" lang="ru-RU" sz="1800" b="0" i="0" strike="noStrike" cap="none" normalizeH="0" baseline="0" dirty="0" smtClean="0">
                <a:ln>
                  <a:noFill/>
                </a:ln>
                <a:solidFill>
                  <a:srgbClr val="008080"/>
                </a:solidFill>
                <a:effectLst/>
                <a:latin typeface="Arial" pitchFamily="34" charset="0"/>
                <a:ea typeface="Times New Roman" pitchFamily="18" charset="0"/>
                <a:cs typeface="Arial" pitchFamily="34" charset="0"/>
              </a:rPr>
              <a:t>Не откладывай на завтра то, что можно сделать сегодня.</a:t>
            </a:r>
            <a:endParaRPr kumimoji="0" lang="en-US" sz="1800" b="0" i="0" strike="noStrike" cap="none" normalizeH="0" baseline="0" dirty="0" smtClean="0">
              <a:ln>
                <a:noFill/>
              </a:ln>
              <a:solidFill>
                <a:srgbClr val="00808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800" b="0" i="0" strike="noStrike" cap="none" normalizeH="0" baseline="0" dirty="0" smtClean="0">
                <a:ln>
                  <a:noFill/>
                </a:ln>
                <a:solidFill>
                  <a:srgbClr val="C00000"/>
                </a:solidFill>
                <a:effectLst/>
                <a:latin typeface="Arial" pitchFamily="34" charset="0"/>
                <a:ea typeface="Times New Roman" pitchFamily="18" charset="0"/>
                <a:cs typeface="Arial" pitchFamily="34" charset="0"/>
              </a:rPr>
              <a:t> 7. </a:t>
            </a:r>
            <a:r>
              <a:rPr kumimoji="0" lang="ru-RU" sz="1800" b="0" i="0" strike="noStrike" cap="none" normalizeH="0" baseline="0" dirty="0" smtClean="0">
                <a:ln>
                  <a:noFill/>
                </a:ln>
                <a:solidFill>
                  <a:srgbClr val="C00000"/>
                </a:solidFill>
                <a:effectLst/>
                <a:latin typeface="Arial" pitchFamily="34" charset="0"/>
                <a:ea typeface="Times New Roman" pitchFamily="18" charset="0"/>
                <a:cs typeface="Arial" pitchFamily="34" charset="0"/>
              </a:rPr>
              <a:t>Живи и учись.</a:t>
            </a:r>
            <a:endParaRPr kumimoji="0" lang="en-US" sz="1800" b="0" i="0"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dirty="0" smtClean="0">
                <a:solidFill>
                  <a:srgbClr val="C00000"/>
                </a:solidFill>
                <a:latin typeface="Calibri"/>
                <a:ea typeface="Times New Roman" pitchFamily="18" charset="0"/>
                <a:cs typeface="Arial" pitchFamily="34" charset="0"/>
              </a:rPr>
              <a:t>      </a:t>
            </a:r>
            <a:r>
              <a:rPr kumimoji="0" lang="ru-RU" sz="1800" b="0" i="0"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ru-RU" sz="1800" b="0"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Сравнение:</a:t>
            </a:r>
            <a:r>
              <a:rPr kumimoji="0" lang="ru-RU" sz="1800" b="1"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r>
              <a:rPr kumimoji="0" lang="ru-RU" sz="1800" b="0" i="0" strike="noStrike" cap="none" normalizeH="0" baseline="0" dirty="0" smtClean="0">
                <a:ln>
                  <a:noFill/>
                </a:ln>
                <a:solidFill>
                  <a:srgbClr val="C00000"/>
                </a:solidFill>
                <a:effectLst/>
                <a:latin typeface="Arial" pitchFamily="34" charset="0"/>
                <a:ea typeface="Times New Roman" pitchFamily="18" charset="0"/>
                <a:cs typeface="Arial" pitchFamily="34" charset="0"/>
              </a:rPr>
              <a:t>Век живи, век учись.</a:t>
            </a:r>
            <a:endParaRPr kumimoji="0" lang="en-US" sz="1800" b="0" i="0"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1" strike="noStrike" cap="none" normalizeH="0" baseline="0" dirty="0" smtClean="0">
                <a:ln>
                  <a:noFill/>
                </a:ln>
                <a:solidFill>
                  <a:srgbClr val="008080"/>
                </a:solidFill>
                <a:effectLst/>
                <a:latin typeface="Arial" pitchFamily="34" charset="0"/>
                <a:ea typeface="Times New Roman" pitchFamily="18" charset="0"/>
                <a:cs typeface="Arial" pitchFamily="34" charset="0"/>
              </a:rPr>
              <a:t> </a:t>
            </a:r>
            <a:r>
              <a:rPr kumimoji="0" lang="en-US" sz="1800" b="0" i="1" strike="noStrike" cap="none" normalizeH="0" baseline="0" dirty="0" smtClean="0">
                <a:ln>
                  <a:noFill/>
                </a:ln>
                <a:solidFill>
                  <a:srgbClr val="008080"/>
                </a:solidFill>
                <a:effectLst/>
                <a:latin typeface="Arial" pitchFamily="34" charset="0"/>
                <a:ea typeface="Times New Roman" pitchFamily="18" charset="0"/>
                <a:cs typeface="Arial" pitchFamily="34" charset="0"/>
              </a:rPr>
              <a:t>*</a:t>
            </a:r>
            <a:r>
              <a:rPr kumimoji="0" lang="en-US" sz="1800" b="0" strike="noStrike" cap="none" normalizeH="0" baseline="0" dirty="0" smtClean="0">
                <a:ln>
                  <a:noFill/>
                </a:ln>
                <a:solidFill>
                  <a:srgbClr val="008080"/>
                </a:solidFill>
                <a:effectLst/>
                <a:latin typeface="Arial" pitchFamily="34" charset="0"/>
                <a:ea typeface="Times New Roman" pitchFamily="18" charset="0"/>
                <a:cs typeface="Arial" pitchFamily="34" charset="0"/>
              </a:rPr>
              <a:t> 8. </a:t>
            </a:r>
            <a:r>
              <a:rPr kumimoji="0" lang="ru-RU" sz="1800" b="0" i="0" strike="noStrike" cap="none" normalizeH="0" baseline="0" dirty="0" smtClean="0">
                <a:ln>
                  <a:noFill/>
                </a:ln>
                <a:solidFill>
                  <a:srgbClr val="008080"/>
                </a:solidFill>
                <a:effectLst/>
                <a:latin typeface="Arial" pitchFamily="34" charset="0"/>
                <a:ea typeface="Times New Roman" pitchFamily="18" charset="0"/>
                <a:cs typeface="Arial" pitchFamily="34" charset="0"/>
              </a:rPr>
              <a:t>Практика ведёт к совершенству.</a:t>
            </a:r>
            <a:endParaRPr kumimoji="0" lang="en-US" sz="1800" b="0" i="0" strike="noStrike" cap="none" normalizeH="0" baseline="0" dirty="0" smtClean="0">
              <a:ln>
                <a:noFill/>
              </a:ln>
              <a:solidFill>
                <a:srgbClr val="00808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strike="noStrike" cap="none" normalizeH="0" baseline="0" dirty="0" smtClean="0">
                <a:ln>
                  <a:noFill/>
                </a:ln>
                <a:solidFill>
                  <a:srgbClr val="008080"/>
                </a:solidFill>
                <a:effectLst/>
                <a:latin typeface="Arial" pitchFamily="34" charset="0"/>
                <a:ea typeface="Times New Roman" pitchFamily="18" charset="0"/>
                <a:cs typeface="Arial" pitchFamily="34" charset="0"/>
              </a:rPr>
              <a:t> </a:t>
            </a:r>
            <a:r>
              <a:rPr kumimoji="0" lang="en-US" sz="1800" b="0" i="0" strike="noStrike" cap="none" normalizeH="0" baseline="0" dirty="0" smtClean="0">
                <a:ln>
                  <a:noFill/>
                </a:ln>
                <a:solidFill>
                  <a:srgbClr val="008080"/>
                </a:solidFill>
                <a:effectLst/>
                <a:latin typeface="Arial" pitchFamily="34" charset="0"/>
                <a:ea typeface="Times New Roman" pitchFamily="18" charset="0"/>
                <a:cs typeface="Arial" pitchFamily="34" charset="0"/>
              </a:rPr>
              <a:t>      </a:t>
            </a:r>
            <a:r>
              <a:rPr kumimoji="0" lang="ru-RU" sz="18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Сравнение:</a:t>
            </a:r>
            <a:r>
              <a:rPr kumimoji="0" lang="ru-RU" sz="1800" b="1"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 </a:t>
            </a:r>
            <a:r>
              <a:rPr kumimoji="0" lang="ru-RU" sz="1800" b="0" i="0" strike="noStrike" cap="none" normalizeH="0" baseline="0" dirty="0" smtClean="0">
                <a:ln>
                  <a:noFill/>
                </a:ln>
                <a:solidFill>
                  <a:srgbClr val="008080"/>
                </a:solidFill>
                <a:effectLst/>
                <a:latin typeface="Arial" pitchFamily="34" charset="0"/>
                <a:ea typeface="Times New Roman" pitchFamily="18" charset="0"/>
                <a:cs typeface="Arial" pitchFamily="34" charset="0"/>
              </a:rPr>
              <a:t>Повторение </a:t>
            </a:r>
            <a:r>
              <a:rPr kumimoji="0" lang="ru-RU" sz="1800" b="1" i="0" strike="noStrike" cap="none" normalizeH="0" baseline="0" dirty="0" smtClean="0">
                <a:ln>
                  <a:noFill/>
                </a:ln>
                <a:solidFill>
                  <a:srgbClr val="008080"/>
                </a:solidFill>
                <a:effectLst/>
                <a:latin typeface="Calibri"/>
                <a:ea typeface="Times New Roman" pitchFamily="18" charset="0"/>
                <a:cs typeface="Arial" pitchFamily="34" charset="0"/>
              </a:rPr>
              <a:t>–</a:t>
            </a:r>
            <a:r>
              <a:rPr kumimoji="0" lang="ru-RU" sz="1800" b="0" i="0" strike="noStrike" cap="none" normalizeH="0" baseline="0" dirty="0" smtClean="0">
                <a:ln>
                  <a:noFill/>
                </a:ln>
                <a:solidFill>
                  <a:srgbClr val="008080"/>
                </a:solidFill>
                <a:effectLst/>
                <a:latin typeface="Arial" pitchFamily="34" charset="0"/>
                <a:ea typeface="Times New Roman" pitchFamily="18" charset="0"/>
                <a:cs typeface="Arial" pitchFamily="34" charset="0"/>
              </a:rPr>
              <a:t> мать учения.</a:t>
            </a:r>
            <a:endParaRPr kumimoji="0" lang="en-US" sz="1800" b="0" i="0" strike="noStrike" cap="none" normalizeH="0" baseline="0" dirty="0" smtClean="0">
              <a:ln>
                <a:noFill/>
              </a:ln>
              <a:solidFill>
                <a:srgbClr val="00808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800" b="0" i="0" strike="noStrike" cap="none" normalizeH="0" baseline="0" dirty="0" smtClean="0">
                <a:ln>
                  <a:noFill/>
                </a:ln>
                <a:solidFill>
                  <a:srgbClr val="C00000"/>
                </a:solidFill>
                <a:effectLst/>
                <a:latin typeface="Arial" pitchFamily="34" charset="0"/>
                <a:ea typeface="Times New Roman" pitchFamily="18" charset="0"/>
                <a:cs typeface="Arial" pitchFamily="34" charset="0"/>
              </a:rPr>
              <a:t> 9. </a:t>
            </a:r>
            <a:r>
              <a:rPr kumimoji="0" lang="ru-RU" sz="1800" b="0" i="0" strike="noStrike" cap="none" normalizeH="0" baseline="0" dirty="0" smtClean="0">
                <a:ln>
                  <a:noFill/>
                </a:ln>
                <a:solidFill>
                  <a:srgbClr val="C00000"/>
                </a:solidFill>
                <a:effectLst/>
                <a:latin typeface="Arial" pitchFamily="34" charset="0"/>
                <a:ea typeface="Times New Roman" pitchFamily="18" charset="0"/>
                <a:cs typeface="Arial" pitchFamily="34" charset="0"/>
              </a:rPr>
              <a:t>Недостаточное знание опасно.</a:t>
            </a:r>
            <a:r>
              <a:rPr kumimoji="0" lang="en-US" sz="1800" b="0" i="0" strike="noStrike" cap="none" normalizeH="0" baseline="0" dirty="0" smtClean="0">
                <a:ln>
                  <a:noFill/>
                </a:ln>
                <a:solidFill>
                  <a:srgbClr val="C00000"/>
                </a:solidFill>
                <a:effectLst/>
                <a:latin typeface="Calibri"/>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tabLst/>
            </a:pPr>
            <a:r>
              <a:rPr lang="en-US" dirty="0" smtClean="0">
                <a:solidFill>
                  <a:srgbClr val="C00000"/>
                </a:solidFill>
                <a:latin typeface="Arial" pitchFamily="34" charset="0"/>
                <a:ea typeface="Times New Roman" pitchFamily="18" charset="0"/>
                <a:cs typeface="Arial" pitchFamily="34" charset="0"/>
              </a:rPr>
              <a:t>       </a:t>
            </a:r>
            <a:r>
              <a:rPr kumimoji="0" lang="ru-RU" sz="1800" b="0"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Сравнение: </a:t>
            </a:r>
            <a:r>
              <a:rPr kumimoji="0" lang="ru-RU" sz="1800" b="0" i="0" strike="noStrike" cap="none" normalizeH="0" baseline="0" dirty="0" smtClean="0">
                <a:ln>
                  <a:noFill/>
                </a:ln>
                <a:solidFill>
                  <a:srgbClr val="C00000"/>
                </a:solidFill>
                <a:effectLst/>
                <a:latin typeface="Arial" pitchFamily="34" charset="0"/>
                <a:ea typeface="Times New Roman" pitchFamily="18" charset="0"/>
                <a:cs typeface="Arial" pitchFamily="34" charset="0"/>
              </a:rPr>
              <a:t>Недоученный хуже ученого.</a:t>
            </a:r>
            <a:endParaRPr kumimoji="0" lang="en-US" sz="1800" b="0" i="0"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800" b="0" i="0" strike="noStrike" cap="none" normalizeH="0" baseline="0" dirty="0" smtClean="0">
                <a:ln>
                  <a:noFill/>
                </a:ln>
                <a:solidFill>
                  <a:srgbClr val="008080"/>
                </a:solidFill>
                <a:effectLst/>
                <a:latin typeface="Arial" pitchFamily="34" charset="0"/>
                <a:ea typeface="Times New Roman" pitchFamily="18" charset="0"/>
                <a:cs typeface="Arial" pitchFamily="34" charset="0"/>
              </a:rPr>
              <a:t> 10.</a:t>
            </a:r>
            <a:r>
              <a:rPr kumimoji="0" lang="en-US" sz="1800" b="0" i="0" strike="noStrike" cap="none" normalizeH="0" dirty="0" smtClean="0">
                <a:ln>
                  <a:noFill/>
                </a:ln>
                <a:solidFill>
                  <a:srgbClr val="008080"/>
                </a:solidFill>
                <a:effectLst/>
                <a:latin typeface="Arial" pitchFamily="34" charset="0"/>
                <a:ea typeface="Times New Roman" pitchFamily="18" charset="0"/>
                <a:cs typeface="Arial" pitchFamily="34" charset="0"/>
              </a:rPr>
              <a:t> </a:t>
            </a:r>
            <a:r>
              <a:rPr kumimoji="0" lang="ru-RU" sz="1800" b="0" i="0" strike="noStrike" cap="none" normalizeH="0" baseline="0" dirty="0" smtClean="0">
                <a:ln>
                  <a:noFill/>
                </a:ln>
                <a:solidFill>
                  <a:srgbClr val="008080"/>
                </a:solidFill>
                <a:effectLst/>
                <a:latin typeface="Arial" pitchFamily="34" charset="0"/>
                <a:ea typeface="Times New Roman" pitchFamily="18" charset="0"/>
                <a:cs typeface="Arial" pitchFamily="34" charset="0"/>
              </a:rPr>
              <a:t>Одна только работа без забав превращает Джека в тупого ребенка.</a:t>
            </a:r>
            <a:endParaRPr kumimoji="0" lang="en-US" sz="1800" b="0" i="0" strike="noStrike" cap="none" normalizeH="0" baseline="0" dirty="0" smtClean="0">
              <a:ln>
                <a:noFill/>
              </a:ln>
              <a:solidFill>
                <a:srgbClr val="00808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dirty="0" smtClean="0">
                <a:solidFill>
                  <a:srgbClr val="008080"/>
                </a:solidFill>
                <a:latin typeface="Arial" pitchFamily="34" charset="0"/>
                <a:ea typeface="Times New Roman" pitchFamily="18" charset="0"/>
                <a:cs typeface="Arial" pitchFamily="34" charset="0"/>
              </a:rPr>
              <a:t>        </a:t>
            </a:r>
            <a:r>
              <a:rPr kumimoji="0" lang="ru-RU" sz="18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Сравнение:</a:t>
            </a:r>
            <a:r>
              <a:rPr kumimoji="0" lang="ru-RU" sz="1800" b="1"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 </a:t>
            </a:r>
            <a:r>
              <a:rPr kumimoji="0" lang="ru-RU" sz="1800" b="0" i="0" strike="noStrike" cap="none" normalizeH="0" baseline="0" dirty="0" smtClean="0">
                <a:ln>
                  <a:noFill/>
                </a:ln>
                <a:solidFill>
                  <a:srgbClr val="008080"/>
                </a:solidFill>
                <a:effectLst/>
                <a:latin typeface="Arial" pitchFamily="34" charset="0"/>
                <a:ea typeface="Times New Roman" pitchFamily="18" charset="0"/>
                <a:cs typeface="Arial" pitchFamily="34" charset="0"/>
              </a:rPr>
              <a:t>Делу время </a:t>
            </a:r>
            <a:r>
              <a:rPr kumimoji="0" lang="ru-RU" sz="1800" b="0" i="0" strike="noStrike" cap="none" normalizeH="0" baseline="0" dirty="0" smtClean="0">
                <a:ln>
                  <a:noFill/>
                </a:ln>
                <a:solidFill>
                  <a:srgbClr val="008080"/>
                </a:solidFill>
                <a:effectLst/>
                <a:latin typeface="Calibri"/>
                <a:ea typeface="Times New Roman" pitchFamily="18" charset="0"/>
                <a:cs typeface="Arial" pitchFamily="34" charset="0"/>
              </a:rPr>
              <a:t>–</a:t>
            </a:r>
            <a:r>
              <a:rPr kumimoji="0" lang="ru-RU" sz="1800" b="0" i="0" strike="noStrike" cap="none" normalizeH="0" baseline="0" dirty="0" smtClean="0">
                <a:ln>
                  <a:noFill/>
                </a:ln>
                <a:solidFill>
                  <a:srgbClr val="008080"/>
                </a:solidFill>
                <a:effectLst/>
                <a:latin typeface="Arial" pitchFamily="34" charset="0"/>
                <a:ea typeface="Times New Roman" pitchFamily="18" charset="0"/>
                <a:cs typeface="Arial" pitchFamily="34" charset="0"/>
              </a:rPr>
              <a:t> потехе час.</a:t>
            </a:r>
            <a:r>
              <a:rPr kumimoji="0" lang="en-US" sz="1800" b="0" i="0" strike="noStrike" cap="none" normalizeH="0" baseline="0" dirty="0" smtClean="0">
                <a:ln>
                  <a:noFill/>
                </a:ln>
                <a:solidFill>
                  <a:srgbClr val="008080"/>
                </a:solidFill>
                <a:effectLst/>
                <a:latin typeface="Calibri"/>
                <a:ea typeface="Times New Roman" pitchFamily="18" charset="0"/>
                <a:cs typeface="Arial" pitchFamily="34" charset="0"/>
              </a:rPr>
              <a:t> </a:t>
            </a:r>
            <a:endParaRPr kumimoji="0" lang="en-US" sz="1800" b="0" i="0"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0"/>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England has got a very interesting system of education. Education is class-</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divided in England . There are some state schools in England . They are infant schools, junior schools &amp; secondary schools.</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British boys &amp; girls begin to go to school at the age of 5. They draw pictures , sing songs , play games , listen to stories &amp; tales .</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British children begin to read &amp; write when they enter the infant school .</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Little children are divided into 2 groups , according to their mental abilities . Children leave infant school  when they are 7 years old .They begin to study at junior school where they learn to write , to read &amp; to do mathematics (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rPr>
              <a:t>maths</a:t>
            </a: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 .</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Boys &amp; girls have got many interesting school subjects . They are History , English, Geography , </a:t>
            </a:r>
            <a:r>
              <a:rPr kumimoji="0" lang="en-US" sz="1400" b="1" i="0" u="none" strike="noStrike" cap="none" normalizeH="0" baseline="0" dirty="0" err="1" smtClean="0">
                <a:ln>
                  <a:noFill/>
                </a:ln>
                <a:solidFill>
                  <a:schemeClr val="tx1"/>
                </a:solidFill>
                <a:effectLst/>
                <a:latin typeface="Arial" pitchFamily="34" charset="0"/>
                <a:ea typeface="Times New Roman" pitchFamily="18" charset="0"/>
              </a:rPr>
              <a:t>Maths</a:t>
            </a: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,Art , Music , Sport , Computing , Cooking .</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When the pupils enter junior schools , they have a special test . According to the results of the tests &amp; their intellectual abilities they are divided into 3 groups .</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Boys &amp; girls study at junior schools for 4 years .</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Then they take their  examinations &amp; enter the secondary schools .</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There are some types of secondary schools in England . They are : grammar schools , modern schools &amp; comprehensive schools .</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English boys &amp; girls go to a secondary school from 11 till 16 years old . They don’t go to school on Saturdays &amp; Sundays .</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One can attend modern schools , but pupils don’t learn foreign languages at such schools .</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If pupils go to grammar schools they’ll have a good theoretical secondary education .The other secondary school is a comprehensive school . Almost all secondary school pupils ( 90 % ) go there .</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There are some private schools in England . Boys &amp; girls don’t study together at these schools. The sons of the aristocracy go to  public schools &amp; their parents pay much money for their education .</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Independent &amp; preparatory schools are private schools too .  They prepare pupils for public schools for money .The teachers of the private schools pay personal attention to each pupil .</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It is possible to enter the best  English Universities after leaving public schools . </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After  finishing grammar schools pupils have good knowledge &amp; may continue to study in colleges or Universities .</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Pupils have school uniforms in England. It is an old tradition in the country .</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A boy’s uniform consists of a special suit , a school cap , a tie &amp; a blazer .</a:t>
            </a: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A girl’s uniform consists of a hat , a coat , a skirt &amp; a blouse. As usual their uniform is dark .</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0"/>
            <a:ext cx="9144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sng" strike="noStrike" cap="none" normalizeH="0" baseline="0" dirty="0" smtClean="0">
                <a:ln>
                  <a:noFill/>
                </a:ln>
                <a:solidFill>
                  <a:srgbClr val="FF00FF"/>
                </a:solidFill>
                <a:effectLst/>
                <a:latin typeface="Arial" pitchFamily="34" charset="0"/>
                <a:ea typeface="Times New Roman" pitchFamily="18" charset="0"/>
                <a:cs typeface="Arial" pitchFamily="34" charset="0"/>
              </a:rPr>
              <a:t>Find the English equivalents for the following words: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sng" strike="noStrike" cap="none" normalizeH="0" baseline="0" dirty="0" smtClean="0">
                <a:ln>
                  <a:noFill/>
                </a:ln>
                <a:solidFill>
                  <a:srgbClr val="FF00FF"/>
                </a:solidFill>
                <a:effectLst/>
                <a:latin typeface="Arial" pitchFamily="34" charset="0"/>
                <a:ea typeface="Times New Roman" pitchFamily="18" charset="0"/>
                <a:cs typeface="Arial" pitchFamily="34" charset="0"/>
              </a:rPr>
              <a:t> </a:t>
            </a:r>
            <a:endParaRPr kumimoji="0" lang="ru-RU" sz="2800" b="0" i="0" u="none" strike="noStrike" cap="none" normalizeH="0" baseline="0" dirty="0" smtClean="0">
              <a:ln>
                <a:noFill/>
              </a:ln>
              <a:solidFill>
                <a:srgbClr val="FF00FF"/>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36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 </a:t>
            </a:r>
            <a:r>
              <a:rPr kumimoji="0" lang="ru-RU" sz="3200" b="0"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очень интересная система образования </a:t>
            </a:r>
            <a:endParaRPr kumimoji="0" lang="ru-RU" sz="32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 </a:t>
            </a:r>
            <a:r>
              <a:rPr kumimoji="0" lang="ru-RU"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государственная школа </a:t>
            </a:r>
            <a:endParaRPr kumimoji="0" lang="ru-RU"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 </a:t>
            </a:r>
            <a:r>
              <a:rPr kumimoji="0" lang="ru-RU" sz="3200" b="0" i="0" u="sng" strike="noStrike" cap="none" normalizeH="0" baseline="0" dirty="0" smtClean="0">
                <a:ln>
                  <a:noFill/>
                </a:ln>
                <a:solidFill>
                  <a:srgbClr val="00B050"/>
                </a:solidFill>
                <a:effectLst/>
                <a:latin typeface="Arial" pitchFamily="34" charset="0"/>
                <a:ea typeface="Times New Roman" pitchFamily="18" charset="0"/>
                <a:cs typeface="Arial" pitchFamily="34" charset="0"/>
              </a:rPr>
              <a:t>частные школы </a:t>
            </a:r>
            <a:endParaRPr kumimoji="0" lang="ru-RU" sz="3200" b="0"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 </a:t>
            </a:r>
            <a:r>
              <a:rPr kumimoji="0" lang="ru-RU" sz="3200" b="0" i="0" u="sng" strike="noStrike" cap="none" normalizeH="0" baseline="0" dirty="0" smtClean="0">
                <a:ln>
                  <a:noFill/>
                </a:ln>
                <a:solidFill>
                  <a:srgbClr val="00B0F0"/>
                </a:solidFill>
                <a:effectLst/>
                <a:latin typeface="Arial" pitchFamily="34" charset="0"/>
                <a:ea typeface="Times New Roman" pitchFamily="18" charset="0"/>
                <a:cs typeface="Arial" pitchFamily="34" charset="0"/>
              </a:rPr>
              <a:t>общеобразовательные школы </a:t>
            </a:r>
            <a:endParaRPr kumimoji="0" lang="ru-RU" sz="3200" b="0" i="0" u="none" strike="noStrike" cap="none" normalizeH="0" baseline="0" dirty="0" smtClean="0">
              <a:ln>
                <a:noFill/>
              </a:ln>
              <a:solidFill>
                <a:srgbClr val="00B0F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 </a:t>
            </a:r>
            <a:r>
              <a:rPr kumimoji="0" lang="ru-RU" sz="3200" b="0" i="0" u="sng" strike="noStrike" cap="none" normalizeH="0" baseline="0" dirty="0" smtClean="0">
                <a:ln>
                  <a:noFill/>
                </a:ln>
                <a:solidFill>
                  <a:srgbClr val="7030A0"/>
                </a:solidFill>
                <a:effectLst/>
                <a:latin typeface="Arial" pitchFamily="34" charset="0"/>
                <a:ea typeface="Times New Roman" pitchFamily="18" charset="0"/>
                <a:cs typeface="Arial" pitchFamily="34" charset="0"/>
              </a:rPr>
              <a:t>поступить в школу </a:t>
            </a:r>
            <a:endParaRPr kumimoji="0" lang="ru-RU" sz="3200" b="0"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 </a:t>
            </a:r>
            <a:r>
              <a:rPr kumimoji="0" lang="ru-RU"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в соответствии с результатами теста </a:t>
            </a:r>
            <a:endParaRPr kumimoji="0" lang="ru-RU"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 </a:t>
            </a:r>
            <a:r>
              <a:rPr kumimoji="0" lang="ru-RU" sz="3200" b="0" i="0" u="sng" strike="noStrike" cap="none" normalizeH="0" baseline="0" dirty="0" smtClean="0">
                <a:ln>
                  <a:noFill/>
                </a:ln>
                <a:solidFill>
                  <a:srgbClr val="C00000"/>
                </a:solidFill>
                <a:effectLst/>
                <a:latin typeface="Arial" pitchFamily="34" charset="0"/>
                <a:ea typeface="Times New Roman" pitchFamily="18" charset="0"/>
                <a:cs typeface="Arial" pitchFamily="34" charset="0"/>
              </a:rPr>
              <a:t>иметь хорошую теоретическую подготовку</a:t>
            </a:r>
            <a:r>
              <a:rPr kumimoji="0" lang="ru-RU" sz="3200" b="0" i="0" u="sng" strike="noStrike" cap="none" normalizeH="0" baseline="0" dirty="0" smtClean="0">
                <a:ln>
                  <a:noFill/>
                </a:ln>
                <a:solidFill>
                  <a:srgbClr val="008080"/>
                </a:solidFill>
                <a:effectLst/>
                <a:latin typeface="Arial" pitchFamily="34" charset="0"/>
                <a:ea typeface="Times New Roman" pitchFamily="18" charset="0"/>
                <a:cs typeface="Arial" pitchFamily="34" charset="0"/>
              </a:rPr>
              <a:t> </a:t>
            </a:r>
            <a:endParaRPr kumimoji="0" lang="ru-RU" sz="3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071546"/>
            <a:ext cx="4572000" cy="5262979"/>
          </a:xfrm>
          <a:prstGeom prst="rect">
            <a:avLst/>
          </a:prstGeom>
        </p:spPr>
        <p:txBody>
          <a:bodyPr wrap="square">
            <a:spAutoFit/>
          </a:bodyPr>
          <a:lstStyle/>
          <a:p>
            <a:pPr lvl="0" algn="ctr" eaLnBrk="0" fontAlgn="base" hangingPunct="0">
              <a:spcBef>
                <a:spcPct val="0"/>
              </a:spcBef>
              <a:spcAft>
                <a:spcPct val="0"/>
              </a:spcAft>
            </a:pPr>
            <a:r>
              <a:rPr lang="en-US" b="1" dirty="0">
                <a:solidFill>
                  <a:srgbClr val="FF0000"/>
                </a:solidFill>
                <a:latin typeface="Arial" pitchFamily="34" charset="0"/>
                <a:ea typeface="Times New Roman" pitchFamily="18" charset="0"/>
              </a:rPr>
              <a:t>	</a:t>
            </a:r>
            <a:r>
              <a:rPr lang="en-US" sz="2400" b="1" u="sng" dirty="0" smtClean="0">
                <a:solidFill>
                  <a:srgbClr val="FF0000"/>
                </a:solidFill>
                <a:latin typeface="Arial" pitchFamily="34" charset="0"/>
                <a:ea typeface="Times New Roman" pitchFamily="18" charset="0"/>
              </a:rPr>
              <a:t>ENGLISH SCHOOLS</a:t>
            </a:r>
          </a:p>
          <a:p>
            <a:pPr lvl="0" algn="ctr" eaLnBrk="0" fontAlgn="base" hangingPunct="0">
              <a:spcBef>
                <a:spcPct val="0"/>
              </a:spcBef>
              <a:spcAft>
                <a:spcPct val="0"/>
              </a:spcAft>
            </a:pPr>
            <a:endParaRPr kumimoji="0" lang="en-US" sz="2400" b="1" i="0" u="none" strike="noStrike" cap="none" normalizeH="0" baseline="0" dirty="0" smtClean="0">
              <a:ln>
                <a:noFill/>
              </a:ln>
              <a:solidFill>
                <a:srgbClr val="FF0000"/>
              </a:solidFill>
              <a:effectLst/>
              <a:latin typeface="Arial" pitchFamily="34" charset="0"/>
              <a:ea typeface="Times New Roman" pitchFamily="18" charset="0"/>
            </a:endParaRPr>
          </a:p>
          <a:p>
            <a:pPr lvl="0" algn="ctr" eaLnBrk="0" fontAlgn="base" hangingPunct="0">
              <a:spcBef>
                <a:spcPct val="0"/>
              </a:spcBef>
              <a:spcAft>
                <a:spcPct val="0"/>
              </a:spcAft>
            </a:pPr>
            <a:endParaRPr lang="en-US" sz="2400" b="1" dirty="0">
              <a:solidFill>
                <a:srgbClr val="FF0000"/>
              </a:solidFill>
              <a:latin typeface="Arial" pitchFamily="34" charset="0"/>
              <a:ea typeface="Times New Roman" pitchFamily="18" charset="0"/>
            </a:endParaRPr>
          </a:p>
          <a:p>
            <a:pPr lvl="0" algn="ctr" eaLnBrk="0" fontAlgn="base" hangingPunct="0">
              <a:spcBef>
                <a:spcPct val="0"/>
              </a:spcBef>
              <a:spcAft>
                <a:spcPct val="0"/>
              </a:spcAft>
            </a:pPr>
            <a:r>
              <a:rPr kumimoji="0" lang="en-US" sz="2400" b="1" i="0" u="none" strike="noStrike" cap="none" normalizeH="0" baseline="0" dirty="0" smtClean="0">
                <a:ln>
                  <a:noFill/>
                </a:ln>
                <a:solidFill>
                  <a:srgbClr val="FF0000"/>
                </a:solidFill>
                <a:effectLst/>
                <a:latin typeface="Arial" pitchFamily="34" charset="0"/>
                <a:ea typeface="Times New Roman" pitchFamily="18" charset="0"/>
              </a:rPr>
              <a:t>STATE SCHOOLS</a:t>
            </a:r>
            <a:endParaRPr kumimoji="0" lang="ru-RU" sz="2400" b="0" i="0" u="none" strike="noStrike" cap="none" normalizeH="0" baseline="0" dirty="0" smtClean="0">
              <a:ln>
                <a:noFill/>
              </a:ln>
              <a:solidFill>
                <a:srgbClr val="FF0000"/>
              </a:solidFill>
              <a:effectLst/>
              <a:latin typeface="Arial" pitchFamily="34" charset="0"/>
            </a:endParaRPr>
          </a:p>
          <a:p>
            <a:pPr lvl="0" algn="ctr" eaLnBrk="0" fontAlgn="base" hangingPunct="0">
              <a:spcBef>
                <a:spcPct val="0"/>
              </a:spcBef>
              <a:spcAft>
                <a:spcPct val="0"/>
              </a:spcAft>
            </a:pPr>
            <a:r>
              <a:rPr kumimoji="0" lang="en-US" sz="2400" b="1" i="0" u="none" strike="noStrike" cap="none" normalizeH="0" baseline="0" dirty="0" smtClean="0">
                <a:ln>
                  <a:noFill/>
                </a:ln>
                <a:solidFill>
                  <a:srgbClr val="00B0F0"/>
                </a:solidFill>
                <a:effectLst/>
                <a:latin typeface="Arial" pitchFamily="34" charset="0"/>
                <a:ea typeface="Times New Roman" pitchFamily="18" charset="0"/>
              </a:rPr>
              <a:t>  INFANT                             </a:t>
            </a:r>
          </a:p>
          <a:p>
            <a:pPr lvl="0" algn="ctr" eaLnBrk="0" fontAlgn="base" hangingPunct="0">
              <a:spcBef>
                <a:spcPct val="0"/>
              </a:spcBef>
              <a:spcAft>
                <a:spcPct val="0"/>
              </a:spcAft>
            </a:pPr>
            <a:r>
              <a:rPr kumimoji="0" lang="en-US" sz="2400" b="1" i="0" u="none" strike="noStrike" cap="none" normalizeH="0" baseline="0" dirty="0" smtClean="0">
                <a:ln>
                  <a:noFill/>
                </a:ln>
                <a:solidFill>
                  <a:srgbClr val="00B0F0"/>
                </a:solidFill>
                <a:effectLst/>
                <a:latin typeface="Arial" pitchFamily="34" charset="0"/>
                <a:ea typeface="Times New Roman" pitchFamily="18" charset="0"/>
              </a:rPr>
              <a:t>JUNIOR</a:t>
            </a:r>
            <a:endParaRPr kumimoji="0" lang="ru-RU" sz="2400" b="0" i="0" u="none" strike="noStrike" cap="none" normalizeH="0" baseline="0" dirty="0" smtClean="0">
              <a:ln>
                <a:noFill/>
              </a:ln>
              <a:solidFill>
                <a:srgbClr val="00B0F0"/>
              </a:solidFill>
              <a:effectLst/>
              <a:latin typeface="Arial" pitchFamily="34" charset="0"/>
            </a:endParaRPr>
          </a:p>
          <a:p>
            <a:pPr lvl="0" algn="ctr" eaLnBrk="0" fontAlgn="base" hangingPunct="0">
              <a:spcBef>
                <a:spcPct val="0"/>
              </a:spcBef>
              <a:spcAft>
                <a:spcPct val="0"/>
              </a:spcAft>
            </a:pPr>
            <a:r>
              <a:rPr kumimoji="0" lang="en-US" sz="2400" b="1" i="0" u="none" strike="noStrike" cap="none" normalizeH="0" baseline="0" dirty="0" smtClean="0">
                <a:ln>
                  <a:noFill/>
                </a:ln>
                <a:solidFill>
                  <a:schemeClr val="tx1"/>
                </a:solidFill>
                <a:effectLst/>
                <a:latin typeface="Arial" pitchFamily="34" charset="0"/>
                <a:ea typeface="Times New Roman" pitchFamily="18" charset="0"/>
              </a:rPr>
              <a:t>   </a:t>
            </a:r>
            <a:r>
              <a:rPr kumimoji="0" lang="en-US" sz="2400" b="1" i="0" u="none" strike="noStrike" cap="none" normalizeH="0" baseline="0" dirty="0" smtClean="0">
                <a:ln>
                  <a:noFill/>
                </a:ln>
                <a:solidFill>
                  <a:srgbClr val="FF0000"/>
                </a:solidFill>
                <a:effectLst/>
                <a:latin typeface="Arial" pitchFamily="34" charset="0"/>
                <a:ea typeface="Times New Roman" pitchFamily="18" charset="0"/>
              </a:rPr>
              <a:t>SECONDARY SCHOOLS </a:t>
            </a:r>
            <a:endParaRPr kumimoji="0" lang="ru-RU" sz="2400" b="0" i="0" u="none" strike="noStrike" cap="none" normalizeH="0" baseline="0" dirty="0" smtClean="0">
              <a:ln>
                <a:noFill/>
              </a:ln>
              <a:solidFill>
                <a:srgbClr val="FF0000"/>
              </a:solidFill>
              <a:effectLst/>
              <a:latin typeface="Arial" pitchFamily="34" charset="0"/>
            </a:endParaRPr>
          </a:p>
          <a:p>
            <a:pPr lvl="0" algn="ctr" eaLnBrk="0" fontAlgn="base" hangingPunct="0">
              <a:spcBef>
                <a:spcPct val="0"/>
              </a:spcBef>
              <a:spcAft>
                <a:spcPct val="0"/>
              </a:spcAft>
            </a:pPr>
            <a:r>
              <a:rPr kumimoji="0" lang="en-US" sz="2400" b="1" i="1" u="none" strike="noStrike" cap="none" normalizeH="0" baseline="0" dirty="0" smtClean="0">
                <a:ln>
                  <a:noFill/>
                </a:ln>
                <a:solidFill>
                  <a:srgbClr val="7030A0"/>
                </a:solidFill>
                <a:effectLst/>
                <a:latin typeface="Arial" pitchFamily="34" charset="0"/>
                <a:ea typeface="Times New Roman" pitchFamily="18" charset="0"/>
              </a:rPr>
              <a:t>Modern </a:t>
            </a:r>
            <a:r>
              <a:rPr kumimoji="0" lang="en-US" sz="2400" b="1" i="1" u="none" strike="noStrike" cap="none" normalizeH="0" baseline="0" dirty="0" smtClean="0">
                <a:ln>
                  <a:noFill/>
                </a:ln>
                <a:solidFill>
                  <a:schemeClr val="tx1"/>
                </a:solidFill>
                <a:effectLst/>
                <a:latin typeface="Arial" pitchFamily="34" charset="0"/>
                <a:ea typeface="Times New Roman" pitchFamily="18" charset="0"/>
              </a:rPr>
              <a:t>                                </a:t>
            </a:r>
          </a:p>
          <a:p>
            <a:pPr lvl="0" algn="ctr" eaLnBrk="0" fontAlgn="base" hangingPunct="0">
              <a:spcBef>
                <a:spcPct val="0"/>
              </a:spcBef>
              <a:spcAft>
                <a:spcPct val="0"/>
              </a:spcAft>
            </a:pPr>
            <a:r>
              <a:rPr kumimoji="0" lang="en-US" sz="2400" b="1" i="1" u="none" strike="noStrike" cap="none" normalizeH="0" baseline="0" dirty="0" smtClean="0">
                <a:ln>
                  <a:noFill/>
                </a:ln>
                <a:solidFill>
                  <a:srgbClr val="00B050"/>
                </a:solidFill>
                <a:effectLst/>
                <a:latin typeface="Arial" pitchFamily="34" charset="0"/>
                <a:ea typeface="Times New Roman" pitchFamily="18" charset="0"/>
              </a:rPr>
              <a:t>Grammar  </a:t>
            </a:r>
            <a:r>
              <a:rPr kumimoji="0" lang="en-US" sz="2400" b="1" i="1" u="none" strike="noStrike" cap="none" normalizeH="0" baseline="0" dirty="0" smtClean="0">
                <a:ln>
                  <a:noFill/>
                </a:ln>
                <a:solidFill>
                  <a:schemeClr val="tx1"/>
                </a:solidFill>
                <a:effectLst/>
                <a:latin typeface="Arial" pitchFamily="34" charset="0"/>
                <a:ea typeface="Times New Roman" pitchFamily="18" charset="0"/>
              </a:rPr>
              <a:t>                 </a:t>
            </a:r>
          </a:p>
          <a:p>
            <a:pPr lvl="0" algn="ctr" eaLnBrk="0" fontAlgn="base" hangingPunct="0">
              <a:spcBef>
                <a:spcPct val="0"/>
              </a:spcBef>
              <a:spcAft>
                <a:spcPct val="0"/>
              </a:spcAft>
            </a:pPr>
            <a:r>
              <a:rPr kumimoji="0" lang="en-US" sz="2400" b="1" i="1" u="none" strike="noStrike" cap="none" normalizeH="0" baseline="0" dirty="0" smtClean="0">
                <a:ln>
                  <a:noFill/>
                </a:ln>
                <a:solidFill>
                  <a:srgbClr val="0070C0"/>
                </a:solidFill>
                <a:effectLst/>
                <a:latin typeface="Arial" pitchFamily="34" charset="0"/>
                <a:ea typeface="Times New Roman" pitchFamily="18" charset="0"/>
              </a:rPr>
              <a:t>Comprehensive</a:t>
            </a:r>
            <a:endParaRPr kumimoji="0" lang="ru-RU" sz="2400" b="0" i="0" u="none" strike="noStrike" cap="none" normalizeH="0" baseline="0" dirty="0" smtClean="0">
              <a:ln>
                <a:noFill/>
              </a:ln>
              <a:solidFill>
                <a:srgbClr val="0070C0"/>
              </a:solidFill>
              <a:effectLst/>
              <a:latin typeface="Arial" pitchFamily="34" charset="0"/>
            </a:endParaRPr>
          </a:p>
          <a:p>
            <a:pPr lvl="0" algn="ctr" eaLnBrk="0" fontAlgn="base" hangingPunct="0">
              <a:spcBef>
                <a:spcPct val="0"/>
              </a:spcBef>
              <a:spcAft>
                <a:spcPct val="0"/>
              </a:spcAft>
            </a:pPr>
            <a:r>
              <a:rPr kumimoji="0" lang="en-US" sz="2400" b="1" i="0" u="none" strike="noStrike" cap="none" normalizeH="0" baseline="0" dirty="0" smtClean="0">
                <a:ln>
                  <a:noFill/>
                </a:ln>
                <a:solidFill>
                  <a:srgbClr val="FF0000"/>
                </a:solidFill>
                <a:effectLst/>
                <a:latin typeface="Arial" pitchFamily="34" charset="0"/>
                <a:ea typeface="Times New Roman" pitchFamily="18" charset="0"/>
              </a:rPr>
              <a:t>PRIVATE SCHOOLS</a:t>
            </a:r>
            <a:endParaRPr kumimoji="0" lang="ru-RU" sz="2400" b="0" i="0" u="none" strike="noStrike" cap="none" normalizeH="0" baseline="0" dirty="0" smtClean="0">
              <a:ln>
                <a:noFill/>
              </a:ln>
              <a:solidFill>
                <a:srgbClr val="FF0000"/>
              </a:solidFill>
              <a:effectLst/>
              <a:latin typeface="Arial" pitchFamily="34" charset="0"/>
            </a:endParaRPr>
          </a:p>
          <a:p>
            <a:pPr lvl="0" algn="ctr" eaLnBrk="0" fontAlgn="base" hangingPunct="0">
              <a:spcBef>
                <a:spcPct val="0"/>
              </a:spcBef>
              <a:spcAft>
                <a:spcPct val="0"/>
              </a:spcAft>
            </a:pPr>
            <a:r>
              <a:rPr kumimoji="0" lang="en-US" sz="2400" b="1" i="1" u="none" strike="noStrike" cap="none" normalizeH="0" baseline="0" dirty="0" smtClean="0">
                <a:ln>
                  <a:noFill/>
                </a:ln>
                <a:solidFill>
                  <a:srgbClr val="3333FF"/>
                </a:solidFill>
                <a:effectLst/>
                <a:latin typeface="Arial" pitchFamily="34" charset="0"/>
                <a:ea typeface="Times New Roman" pitchFamily="18" charset="0"/>
              </a:rPr>
              <a:t>Independent  </a:t>
            </a:r>
          </a:p>
          <a:p>
            <a:pPr lvl="0" algn="ctr" eaLnBrk="0" fontAlgn="base" hangingPunct="0">
              <a:spcBef>
                <a:spcPct val="0"/>
              </a:spcBef>
              <a:spcAft>
                <a:spcPct val="0"/>
              </a:spcAft>
            </a:pPr>
            <a:r>
              <a:rPr kumimoji="0" lang="en-US" sz="2400" b="1" i="1" u="none" strike="noStrike" cap="none" normalizeH="0" baseline="0" dirty="0" smtClean="0">
                <a:ln>
                  <a:noFill/>
                </a:ln>
                <a:solidFill>
                  <a:srgbClr val="D60093"/>
                </a:solidFill>
                <a:effectLst/>
                <a:latin typeface="Arial" pitchFamily="34" charset="0"/>
                <a:ea typeface="Times New Roman" pitchFamily="18" charset="0"/>
              </a:rPr>
              <a:t>          Preparatory</a:t>
            </a:r>
            <a:endParaRPr kumimoji="0" lang="ru-RU" sz="2400" b="0" i="0" u="none" strike="noStrike" cap="none" normalizeH="0" baseline="0" dirty="0" smtClean="0">
              <a:ln>
                <a:noFill/>
              </a:ln>
              <a:solidFill>
                <a:srgbClr val="D60093"/>
              </a:solidFill>
              <a:effectLst/>
              <a:latin typeface="Arial" pitchFamily="34" charset="0"/>
            </a:endParaRPr>
          </a:p>
          <a:p>
            <a:pPr lvl="0" algn="ctr" eaLnBrk="0" fontAlgn="base" hangingPunct="0">
              <a:spcBef>
                <a:spcPct val="0"/>
              </a:spcBef>
              <a:spcAft>
                <a:spcPct val="0"/>
              </a:spcAft>
            </a:pPr>
            <a:r>
              <a:rPr kumimoji="0" lang="en-US" sz="2400" b="1" i="0" u="none" strike="noStrike" cap="none" normalizeH="0" baseline="0" dirty="0" smtClean="0">
                <a:ln>
                  <a:noFill/>
                </a:ln>
                <a:solidFill>
                  <a:srgbClr val="FF0000"/>
                </a:solidFill>
                <a:effectLst/>
                <a:latin typeface="Arial" pitchFamily="34" charset="0"/>
                <a:ea typeface="Times New Roman" pitchFamily="18" charset="0"/>
              </a:rPr>
              <a:t>PUBLIC SCHOOLS</a:t>
            </a:r>
            <a:endParaRPr kumimoji="0" lang="en-US" sz="2400" b="0" i="0" u="none" strike="noStrike" cap="none" normalizeH="0" baseline="0" dirty="0" smtClean="0">
              <a:ln>
                <a:noFill/>
              </a:ln>
              <a:solidFill>
                <a:srgbClr val="FF0000"/>
              </a:solidFill>
              <a:effectLst/>
              <a:latin typeface="Arial" pitchFamily="34" charset="0"/>
            </a:endParaRPr>
          </a:p>
        </p:txBody>
      </p:sp>
      <p:sp>
        <p:nvSpPr>
          <p:cNvPr id="3" name="Прямоугольник 2"/>
          <p:cNvSpPr/>
          <p:nvPr/>
        </p:nvSpPr>
        <p:spPr>
          <a:xfrm>
            <a:off x="428596" y="500042"/>
            <a:ext cx="5557349" cy="1077218"/>
          </a:xfrm>
          <a:prstGeom prst="rect">
            <a:avLst/>
          </a:prstGeom>
        </p:spPr>
        <p:txBody>
          <a:bodyPr wrap="square">
            <a:spAutoFit/>
          </a:bodyPr>
          <a:lstStyle/>
          <a:p>
            <a:r>
              <a:rPr lang="en-US" sz="3200" b="1" dirty="0" smtClean="0"/>
              <a:t>Make a scheme of education:</a:t>
            </a:r>
          </a:p>
          <a:p>
            <a:endParaRPr lang="ru-RU" sz="3200" b="1"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976</Words>
  <Application>Microsoft Office PowerPoint</Application>
  <PresentationFormat>Экран (4:3)</PresentationFormat>
  <Paragraphs>126</Paragraphs>
  <Slides>14</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16" baseType="lpstr">
      <vt:lpstr>Тема Office</vt:lpstr>
      <vt:lpstr>剪辑</vt:lpstr>
      <vt:lpstr> </vt:lpstr>
      <vt:lpstr>Слайд 2</vt:lpstr>
      <vt:lpstr>Secondary    school</vt:lpstr>
      <vt:lpstr>Primary     school</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учитель</cp:lastModifiedBy>
  <cp:revision>25</cp:revision>
  <dcterms:created xsi:type="dcterms:W3CDTF">2011-02-21T14:21:07Z</dcterms:created>
  <dcterms:modified xsi:type="dcterms:W3CDTF">2013-11-11T06:20:37Z</dcterms:modified>
</cp:coreProperties>
</file>